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9" r:id="rId1"/>
    <p:sldMasterId id="2147483807" r:id="rId2"/>
  </p:sldMasterIdLst>
  <p:notesMasterIdLst>
    <p:notesMasterId r:id="rId22"/>
  </p:notesMasterIdLst>
  <p:handoutMasterIdLst>
    <p:handoutMasterId r:id="rId23"/>
  </p:handoutMasterIdLst>
  <p:sldIdLst>
    <p:sldId id="638" r:id="rId3"/>
    <p:sldId id="620" r:id="rId4"/>
    <p:sldId id="601" r:id="rId5"/>
    <p:sldId id="602" r:id="rId6"/>
    <p:sldId id="603" r:id="rId7"/>
    <p:sldId id="639" r:id="rId8"/>
    <p:sldId id="604" r:id="rId9"/>
    <p:sldId id="605" r:id="rId10"/>
    <p:sldId id="606" r:id="rId11"/>
    <p:sldId id="607" r:id="rId12"/>
    <p:sldId id="608" r:id="rId13"/>
    <p:sldId id="609" r:id="rId14"/>
    <p:sldId id="610" r:id="rId15"/>
    <p:sldId id="611" r:id="rId16"/>
    <p:sldId id="634" r:id="rId17"/>
    <p:sldId id="612" r:id="rId18"/>
    <p:sldId id="636" r:id="rId19"/>
    <p:sldId id="635" r:id="rId20"/>
    <p:sldId id="621" r:id="rId21"/>
  </p:sldIdLst>
  <p:sldSz cx="12192000" cy="6858000"/>
  <p:notesSz cx="6797675" cy="9926638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ngxiao" initials="y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  <a:srgbClr val="C65910"/>
    <a:srgbClr val="2E5597"/>
    <a:srgbClr val="405688"/>
    <a:srgbClr val="44669E"/>
    <a:srgbClr val="70AF83"/>
    <a:srgbClr val="1482AC"/>
    <a:srgbClr val="1382AC"/>
    <a:srgbClr val="E73A1C"/>
    <a:srgbClr val="BB8C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82" autoAdjust="0"/>
    <p:restoredTop sz="92674"/>
  </p:normalViewPr>
  <p:slideViewPr>
    <p:cSldViewPr snapToGrid="0" snapToObjects="1">
      <p:cViewPr varScale="1">
        <p:scale>
          <a:sx n="103" d="100"/>
          <a:sy n="103" d="100"/>
        </p:scale>
        <p:origin x="9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525"/>
    </p:cViewPr>
  </p:sorterViewPr>
  <p:notesViewPr>
    <p:cSldViewPr snapToGrid="0" snapToObjects="1">
      <p:cViewPr varScale="1">
        <p:scale>
          <a:sx n="112" d="100"/>
          <a:sy n="112" d="100"/>
        </p:scale>
        <p:origin x="27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EA4436-28EB-A74B-85E2-B6EFC2D7E9EC}" type="datetimeFigureOut">
              <a:rPr kumimoji="1" lang="zh-CN" altLang="en-US" smtClean="0"/>
              <a:t>2023-5-25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33DCDF-6C60-074A-883C-96085887039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09510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png>
</file>

<file path=ppt/media/image650.png>
</file>

<file path=ppt/media/image660.png>
</file>

<file path=ppt/media/image670.png>
</file>

<file path=ppt/media/image680.png>
</file>

<file path=ppt/media/image69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650C50-8EF3-5C4E-B842-6490E7ABF1D8}" type="datetimeFigureOut">
              <a:rPr kumimoji="1" lang="zh-CN" altLang="en-US" smtClean="0"/>
              <a:t>2023-5-25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4C3C88-4BEA-2C45-A48C-70C817FF0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181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C3C88-4BEA-2C45-A48C-70C817FF0F8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6900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Chen T, </a:t>
            </a:r>
            <a:r>
              <a:rPr lang="en-US" altLang="zh-CN" dirty="0" err="1"/>
              <a:t>Kaafar</a:t>
            </a:r>
            <a:r>
              <a:rPr lang="en-US" altLang="zh-CN"/>
              <a:t> M A, Boreli R. The where and when of finding new friends: Analysis of a location-based social discovery network[C]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0109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475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2013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defTabSz="862013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defTabSz="862013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defTabSz="862013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defTabSz="862013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defTabSz="8620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defTabSz="8620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defTabSz="8620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defTabSz="8620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82A1117E-94C6-48F9-8EEA-27E585332687}" type="slidenum">
              <a:rPr lang="zh-CN" altLang="en-US" smtClean="0">
                <a:latin typeface="Times New Roman" panose="02020603050405020304" pitchFamily="18" charset="0"/>
                <a:ea typeface="宋体" panose="02010600030101010101" pitchFamily="2" charset="-122"/>
              </a:rPr>
              <a:pPr/>
              <a:t>8</a:t>
            </a:fld>
            <a:endParaRPr lang="en-US" altLang="zh-CN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9430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幻灯片图像占位符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备注占位符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1"/>
            <a:r>
              <a:rPr lang="zh-CN" altLang="en-US" dirty="0"/>
              <a:t>对象的精度：指示同一个簇中有多少个其他对象与该对象同属一个类别。</a:t>
            </a:r>
          </a:p>
          <a:p>
            <a:pPr lvl="1"/>
            <a:r>
              <a:rPr lang="zh-CN" altLang="en-US" dirty="0"/>
              <a:t>对象的召回率：反映有多少同一类别的对象被分配在相同的簇中。</a:t>
            </a:r>
          </a:p>
          <a:p>
            <a:endParaRPr lang="zh-CN" altLang="en-US" dirty="0"/>
          </a:p>
        </p:txBody>
      </p:sp>
      <p:sp>
        <p:nvSpPr>
          <p:cNvPr id="78852" name="灯片编号占位符 3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62013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 defTabSz="862013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 defTabSz="862013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 defTabSz="862013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 defTabSz="862013"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defTabSz="8620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defTabSz="8620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defTabSz="8620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defTabSz="8620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fld id="{8E797580-0AAF-4396-B22A-A640E978ABD2}" type="slidenum">
              <a:rPr lang="zh-CN" altLang="en-US" smtClean="0">
                <a:latin typeface="Times New Roman" panose="02020603050405020304" pitchFamily="18" charset="0"/>
                <a:ea typeface="宋体" panose="02010600030101010101" pitchFamily="2" charset="-122"/>
              </a:rPr>
              <a:pPr/>
              <a:t>11</a:t>
            </a:fld>
            <a:endParaRPr lang="en-US" altLang="zh-CN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7952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一个对象的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精度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指示同一个簇中有多少个其他对象与该对象同属一个类别。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一个对象的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召回率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反映有多少同一类别的对象被分配在相同的簇中。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C3C88-4BEA-2C45-A48C-70C817FF0F8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3171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C173A-3DA8-4893-B28A-1E15F55C330A}" type="slidenum">
              <a:rPr lang="zh-CN" altLang="en-US" smtClean="0"/>
              <a:t>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Chen T, Kaafar M A, Boreli R. The where and when of finding new friends: Analysis of a location-based social discovery network[C]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1294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6" y="759873"/>
            <a:ext cx="530915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45717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92" y="759874"/>
            <a:ext cx="1402001" cy="25952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3" y="759876"/>
            <a:ext cx="7074345" cy="3003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783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Microsoft YaHei</a:t>
            </a:r>
            <a:endParaRPr kumimoji="0" lang="zh-CN" altLang="en-US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0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457178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45717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4" y="182449"/>
            <a:ext cx="612668" cy="2077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45717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7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7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110898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50B2-3E66-4C49-92BD-34452DE96DA0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E4004-DEE3-3D4B-B7AE-4342594CFD81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8887D-2FBA-1849-9753-C983BBC2B5F0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C66CB-EE8E-444A-88D7-32AA7D1EC5EB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AAE15-61D2-544A-9952-0D43D4FF89FE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节标题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12195668" cy="1223299"/>
          </a:xfrm>
          <a:prstGeom prst="rect">
            <a:avLst/>
          </a:prstGeom>
          <a:solidFill>
            <a:srgbClr val="2E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EECD872-735E-514F-9762-D7A380BA9258}" type="datetime1">
              <a:rPr kumimoji="1" lang="zh-CN" altLang="en-US" smtClean="0"/>
              <a:t>2023-5-25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kumimoji="1" lang="zh-CN" altLang="en-US"/>
              <a:t>计算机科学与技术系        数据挖掘        王志春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766CF5-CC93-3B40-87E8-2E9F5BD962AA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22291" y="141058"/>
            <a:ext cx="10363200" cy="916777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内容占位符 8"/>
          <p:cNvSpPr>
            <a:spLocks noGrp="1"/>
          </p:cNvSpPr>
          <p:nvPr>
            <p:ph sz="quarter" idx="13"/>
          </p:nvPr>
        </p:nvSpPr>
        <p:spPr>
          <a:xfrm>
            <a:off x="322291" y="1364357"/>
            <a:ext cx="11394696" cy="4789594"/>
          </a:xfrm>
        </p:spPr>
        <p:txBody>
          <a:bodyPr/>
          <a:lstStyle>
            <a:lvl1pPr>
              <a:lnSpc>
                <a:spcPct val="130000"/>
              </a:lnSpc>
              <a:defRPr/>
            </a:lvl1pPr>
            <a:lvl2pPr>
              <a:lnSpc>
                <a:spcPct val="130000"/>
              </a:lnSpc>
              <a:defRPr/>
            </a:lvl2pPr>
            <a:lvl3pPr>
              <a:lnSpc>
                <a:spcPct val="130000"/>
              </a:lnSpc>
              <a:defRPr/>
            </a:lvl3pPr>
            <a:lvl4pPr>
              <a:lnSpc>
                <a:spcPct val="130000"/>
              </a:lnSpc>
              <a:defRPr/>
            </a:lvl4pPr>
            <a:lvl5pPr>
              <a:lnSpc>
                <a:spcPct val="130000"/>
              </a:lnSpc>
              <a:defRPr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sz="1350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sz="1350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20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7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9" y="1693799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9" y="3093408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0" y="4493017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3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sz="1350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sz="1350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20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7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4" y="1537682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5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4" y="2580452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5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1" y="3623222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5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1" y="4665992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5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sz="1350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 sz="1350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20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7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4" y="779399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5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4" y="1688355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5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4" y="2597311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5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4" y="3506267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5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4" y="4417945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5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4" y="5326901"/>
            <a:ext cx="93264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3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5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2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71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350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7" y="-479970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35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91" y="258237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223412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178"/>
            <a:r>
              <a: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4" y="182449"/>
            <a:ext cx="612668" cy="2077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178"/>
            <a:r>
              <a:rPr kumimoji="1" lang="en-US" altLang="zh-CN" sz="75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75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517571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91" y="258237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节标题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" y="284180"/>
            <a:ext cx="12195668" cy="154648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8A19E2-E215-A544-9DF2-71A7EAD68E62}" type="datetime1">
              <a:rPr kumimoji="1" lang="zh-CN" altLang="en-US" smtClean="0"/>
              <a:t>2023-5-25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kumimoji="1" lang="zh-CN" altLang="en-US"/>
              <a:t>计算机科学与技术系        数据挖掘        王志春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766CF5-CC93-3B40-87E8-2E9F5BD962AA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913359" y="284176"/>
            <a:ext cx="10363200" cy="150876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913359" y="2011680"/>
            <a:ext cx="10363200" cy="4206240"/>
          </a:xfrm>
        </p:spPr>
        <p:txBody>
          <a:bodyPr/>
          <a:lstStyle>
            <a:lvl1pPr marL="137160" indent="-137160">
              <a:buClr>
                <a:schemeClr val="accent1"/>
              </a:buClr>
              <a:buFont typeface="Wingdings" charset="2"/>
              <a:buChar char="n"/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066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482816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190626" y="2268141"/>
            <a:ext cx="9810749" cy="2321719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88769580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304800"/>
            <a:ext cx="116840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06400" y="1295400"/>
            <a:ext cx="5486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096000" y="1295400"/>
            <a:ext cx="5486400" cy="251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096000" y="3962400"/>
            <a:ext cx="5486400" cy="251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206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53434A-773F-014E-BF84-5230AFAE7BDD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6677673"/>
      </p:ext>
    </p:extLst>
  </p:cSld>
  <p:clrMapOvr>
    <a:masterClrMapping/>
  </p:clrMapOvr>
  <p:transition>
    <p:zoom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两栏内容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8759208"/>
      </p:ext>
    </p:extLst>
  </p:cSld>
  <p:clrMapOvr>
    <a:masterClrMapping/>
  </p:clrMapOvr>
  <p:transition spd="slow" advClick="0" advTm="0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91" y="258237"/>
            <a:ext cx="10237759" cy="721395"/>
          </a:xfrm>
          <a:prstGeom prst="rect">
            <a:avLst/>
          </a:prstGeom>
          <a:ln w="12700" cmpd="sng">
            <a:noFill/>
          </a:ln>
        </p:spPr>
        <p:txBody>
          <a:bodyPr vert="horz" anchor="ctr">
            <a:normAutofit/>
          </a:bodyPr>
          <a:lstStyle>
            <a:lvl1pPr marL="0" indent="0" algn="l">
              <a:buNone/>
              <a:defRPr sz="28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32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35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1"/>
          </p:nvPr>
        </p:nvSpPr>
        <p:spPr>
          <a:xfrm>
            <a:off x="322291" y="1425699"/>
            <a:ext cx="11394696" cy="4728252"/>
          </a:xfrm>
        </p:spPr>
        <p:txBody>
          <a:bodyPr/>
          <a:lstStyle>
            <a:lvl1pPr>
              <a:lnSpc>
                <a:spcPct val="130000"/>
              </a:lnSpc>
              <a:defRPr>
                <a:latin typeface="+mn-lt"/>
              </a:defRPr>
            </a:lvl1pPr>
            <a:lvl2pPr>
              <a:lnSpc>
                <a:spcPct val="130000"/>
              </a:lnSpc>
              <a:defRPr/>
            </a:lvl2pPr>
            <a:lvl3pPr>
              <a:lnSpc>
                <a:spcPct val="130000"/>
              </a:lnSpc>
              <a:defRPr/>
            </a:lvl3pPr>
            <a:lvl4pPr>
              <a:lnSpc>
                <a:spcPct val="130000"/>
              </a:lnSpc>
              <a:defRPr/>
            </a:lvl4pPr>
            <a:lvl5pPr>
              <a:lnSpc>
                <a:spcPct val="130000"/>
              </a:lnSpc>
              <a:defRPr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10" name="页脚占位符 1">
            <a:extLst>
              <a:ext uri="{FF2B5EF4-FFF2-40B4-BE49-F238E27FC236}">
                <a16:creationId xmlns:a16="http://schemas.microsoft.com/office/drawing/2014/main" id="{0D866771-B08B-4F23-B933-1D13905049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zh-CN" altLang="en-US" dirty="0"/>
              <a:t>人工智能学院           数据挖掘                课程团队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020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852713" y="4458727"/>
            <a:ext cx="24865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17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76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5A671-7592-D84F-A0A9-9468FB182069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3640-82BC-2B41-81D5-166A7B248ECF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66D3-F1C0-7748-9DBE-111E274CE0C2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303E6-5214-734E-A83E-156613467863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A150D-629E-EC4E-B7D3-39870634B40E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043B6-6FD6-404F-B025-F7BCAC353A3D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6.xml"/><Relationship Id="rId21" Type="http://schemas.openxmlformats.org/officeDocument/2006/relationships/slideLayout" Target="../slideLayouts/slideLayout24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20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2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23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2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Relationship Id="rId22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592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2" r:id="rId2"/>
    <p:sldLayoutId id="2147483681" r:id="rId3"/>
  </p:sldLayoutIdLst>
  <p:hf hdr="0" ftr="0" dt="0"/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8E645-3BD4-014B-B331-A033E05B0964}" type="datetime1">
              <a:rPr lang="zh-CN" altLang="en-US" smtClean="0"/>
              <a:t>2023-5-25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计算机科学与技术系        数据挖掘        王志春 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11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  <p:sldLayoutId id="2147483825" r:id="rId12"/>
    <p:sldLayoutId id="2147483684" r:id="rId13"/>
    <p:sldLayoutId id="2147483693" r:id="rId14"/>
    <p:sldLayoutId id="2147483695" r:id="rId15"/>
    <p:sldLayoutId id="2147483687" r:id="rId16"/>
    <p:sldLayoutId id="2147483686" r:id="rId17"/>
    <p:sldLayoutId id="2147483685" r:id="rId18"/>
    <p:sldLayoutId id="2147483806" r:id="rId19"/>
    <p:sldLayoutId id="2147483822" r:id="rId20"/>
    <p:sldLayoutId id="2147483823" r:id="rId21"/>
    <p:sldLayoutId id="2147483824" r:id="rId22"/>
    <p:sldLayoutId id="2147483826" r:id="rId23"/>
    <p:sldLayoutId id="2147483829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0.png"/><Relationship Id="rId3" Type="http://schemas.openxmlformats.org/officeDocument/2006/relationships/image" Target="../media/image18.png"/><Relationship Id="rId7" Type="http://schemas.openxmlformats.org/officeDocument/2006/relationships/image" Target="../media/image67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60.png"/><Relationship Id="rId5" Type="http://schemas.openxmlformats.org/officeDocument/2006/relationships/image" Target="../media/image650.png"/><Relationship Id="rId10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69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1104321" y="2122992"/>
            <a:ext cx="578418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526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数据挖掘 </a:t>
            </a:r>
            <a:endParaRPr lang="en-US" altLang="zh-CN" sz="4800" b="1" dirty="0">
              <a:solidFill>
                <a:srgbClr val="52618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400" b="1" dirty="0" smtClean="0">
                <a:solidFill>
                  <a:srgbClr val="526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第十 讲</a:t>
            </a:r>
            <a:r>
              <a:rPr lang="en-US" altLang="zh-CN" sz="4400" b="1" dirty="0">
                <a:solidFill>
                  <a:srgbClr val="526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4400" b="1" dirty="0">
                <a:solidFill>
                  <a:srgbClr val="526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4400" b="1" dirty="0" smtClean="0">
                <a:solidFill>
                  <a:srgbClr val="526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聚类基础</a:t>
            </a:r>
            <a:endParaRPr lang="zh-CN" altLang="en-US" sz="4400" b="1" dirty="0">
              <a:solidFill>
                <a:srgbClr val="52618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>
            <a:cxnSpLocks/>
          </p:cNvCxnSpPr>
          <p:nvPr/>
        </p:nvCxnSpPr>
        <p:spPr>
          <a:xfrm>
            <a:off x="1424157" y="3874122"/>
            <a:ext cx="5144509" cy="0"/>
          </a:xfrm>
          <a:prstGeom prst="line">
            <a:avLst/>
          </a:prstGeom>
          <a:ln w="31750">
            <a:solidFill>
              <a:srgbClr val="5261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7749914" y="1288966"/>
            <a:ext cx="4195043" cy="4280068"/>
            <a:chOff x="6698566" y="879190"/>
            <a:chExt cx="5376171" cy="5485135"/>
          </a:xfrm>
        </p:grpSpPr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11925" y="5470844"/>
              <a:ext cx="573074" cy="652329"/>
            </a:xfrm>
            <a:prstGeom prst="rect">
              <a:avLst/>
            </a:prstGeom>
          </p:spPr>
        </p:pic>
        <p:pic>
          <p:nvPicPr>
            <p:cNvPr id="33" name="图片 3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3297" y="4565510"/>
              <a:ext cx="1438781" cy="1231499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98566" y="879190"/>
              <a:ext cx="3828620" cy="3298222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rgbClr val="D9C3A5">
                  <a:tint val="50000"/>
                  <a:satMod val="180000"/>
                </a:srgbClr>
              </a:duotone>
            </a:blip>
            <a:stretch>
              <a:fillRect/>
            </a:stretch>
          </p:blipFill>
          <p:spPr>
            <a:xfrm>
              <a:off x="8574362" y="1163521"/>
              <a:ext cx="2962913" cy="2091109"/>
            </a:xfrm>
            <a:prstGeom prst="rect">
              <a:avLst/>
            </a:prstGeom>
          </p:spPr>
        </p:pic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520461" y="3297771"/>
              <a:ext cx="3554276" cy="30665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9143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5381"/>
    </mc:Choice>
    <mc:Fallback xmlns="">
      <p:transition advTm="45381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F4F5CA43-B6DD-4C9C-8554-B2B6EFDD7BFA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6802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测定聚类</a:t>
            </a:r>
            <a:r>
              <a:rPr kumimoji="1" lang="zh-CN" altLang="en-US" dirty="0" smtClean="0"/>
              <a:t>质量</a:t>
            </a:r>
            <a:r>
              <a:rPr kumimoji="1" lang="en-US" altLang="zh-CN" dirty="0" smtClean="0"/>
              <a:t>---</a:t>
            </a:r>
            <a:r>
              <a:rPr kumimoji="1" lang="zh-CN" altLang="en-US" dirty="0" smtClean="0"/>
              <a:t>外在方法</a:t>
            </a:r>
            <a:endParaRPr kumimoji="1" b="0" dirty="0"/>
          </a:p>
        </p:txBody>
      </p:sp>
      <p:sp>
        <p:nvSpPr>
          <p:cNvPr id="76803" name="内容占位符 2"/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r>
              <a:rPr lang="zh-CN" altLang="en-US" dirty="0"/>
              <a:t>给定聚类</a:t>
            </a:r>
            <a:r>
              <a:rPr lang="en-US" altLang="zh-CN" dirty="0"/>
              <a:t>C</a:t>
            </a:r>
            <a:r>
              <a:rPr lang="zh-CN" altLang="en-US" dirty="0" smtClean="0"/>
              <a:t>，</a:t>
            </a:r>
            <a:r>
              <a:rPr dirty="0" err="1" smtClean="0"/>
              <a:t>用</a:t>
            </a:r>
            <a:r>
              <a:rPr lang="en-US" altLang="zh-CN" dirty="0" err="1">
                <a:solidFill>
                  <a:srgbClr val="0000FF"/>
                </a:solidFill>
              </a:rPr>
              <a:t>Q</a:t>
            </a:r>
            <a:r>
              <a:rPr lang="en-US" altLang="zh-CN" dirty="0">
                <a:solidFill>
                  <a:srgbClr val="0000FF"/>
                </a:solidFill>
              </a:rPr>
              <a:t>(C, C</a:t>
            </a:r>
            <a:r>
              <a:rPr lang="en-US" altLang="zh-CN" baseline="-25000" dirty="0">
                <a:solidFill>
                  <a:srgbClr val="0000FF"/>
                </a:solidFill>
              </a:rPr>
              <a:t>g</a:t>
            </a:r>
            <a:r>
              <a:rPr lang="en-US" altLang="zh-CN" dirty="0">
                <a:solidFill>
                  <a:srgbClr val="0000FF"/>
                </a:solidFill>
              </a:rPr>
              <a:t>)</a:t>
            </a:r>
            <a:r>
              <a:rPr dirty="0" err="1" smtClean="0"/>
              <a:t>表示</a:t>
            </a:r>
            <a:r>
              <a:rPr lang="en-US" altLang="zh-CN" dirty="0" err="1" smtClean="0"/>
              <a:t>C</a:t>
            </a:r>
            <a:r>
              <a:rPr dirty="0" err="1" smtClean="0"/>
              <a:t>在给定基准</a:t>
            </a:r>
            <a:r>
              <a:rPr lang="en-US" altLang="zh-CN" dirty="0" err="1" smtClean="0"/>
              <a:t>C</a:t>
            </a:r>
            <a:r>
              <a:rPr lang="en-US" altLang="zh-CN" baseline="-25000" dirty="0" err="1" smtClean="0"/>
              <a:t>g</a:t>
            </a:r>
            <a:r>
              <a:rPr dirty="0" err="1" smtClean="0"/>
              <a:t>下的质量度量</a:t>
            </a:r>
            <a:endParaRPr lang="en-US" altLang="zh-CN" dirty="0"/>
          </a:p>
          <a:p>
            <a:r>
              <a:rPr dirty="0" err="1">
                <a:solidFill>
                  <a:srgbClr val="FF0000"/>
                </a:solidFill>
              </a:rPr>
              <a:t>有效的度量</a:t>
            </a:r>
            <a:r>
              <a:rPr lang="en-US" altLang="zh-CN" dirty="0" err="1">
                <a:solidFill>
                  <a:srgbClr val="FF0000"/>
                </a:solidFill>
              </a:rPr>
              <a:t>Q</a:t>
            </a:r>
            <a:r>
              <a:rPr dirty="0" err="1">
                <a:solidFill>
                  <a:srgbClr val="FF0000"/>
                </a:solidFill>
              </a:rPr>
              <a:t>满足以下四个条件</a:t>
            </a:r>
            <a:r>
              <a:rPr dirty="0">
                <a:solidFill>
                  <a:srgbClr val="FF0000"/>
                </a:solidFill>
              </a:rPr>
              <a:t>：</a:t>
            </a:r>
          </a:p>
          <a:p>
            <a:pPr lvl="1">
              <a:spcBef>
                <a:spcPts val="1200"/>
              </a:spcBef>
            </a:pPr>
            <a:r>
              <a:rPr sz="2800" dirty="0" err="1">
                <a:solidFill>
                  <a:srgbClr val="0000FF"/>
                </a:solidFill>
              </a:rPr>
              <a:t>簇的同质性</a:t>
            </a:r>
            <a:r>
              <a:rPr sz="2800" dirty="0">
                <a:solidFill>
                  <a:srgbClr val="0000FF"/>
                </a:solidFill>
              </a:rPr>
              <a:t>：</a:t>
            </a:r>
            <a:r>
              <a:rPr lang="zh-CN" altLang="en-US" sz="2800" dirty="0"/>
              <a:t>每个群集只包含单个类的成员，簇内越纯越好</a:t>
            </a:r>
            <a:r>
              <a:rPr lang="zh-CN" altLang="en-US" dirty="0"/>
              <a:t>，</a:t>
            </a:r>
            <a:endParaRPr dirty="0"/>
          </a:p>
          <a:p>
            <a:pPr lvl="1">
              <a:spcBef>
                <a:spcPts val="1200"/>
              </a:spcBef>
            </a:pPr>
            <a:r>
              <a:rPr sz="2800" dirty="0" err="1">
                <a:solidFill>
                  <a:srgbClr val="0000FF"/>
                </a:solidFill>
              </a:rPr>
              <a:t>簇的完整性：</a:t>
            </a:r>
            <a:r>
              <a:rPr dirty="0" err="1"/>
              <a:t>能够将基准数据中属于相同类的样本聚类为相同的类</a:t>
            </a:r>
            <a:endParaRPr dirty="0"/>
          </a:p>
          <a:p>
            <a:pPr lvl="1">
              <a:spcBef>
                <a:spcPts val="1200"/>
              </a:spcBef>
            </a:pPr>
            <a:r>
              <a:rPr sz="2800" dirty="0" err="1">
                <a:solidFill>
                  <a:srgbClr val="0000FF"/>
                </a:solidFill>
              </a:rPr>
              <a:t>碎布袋：</a:t>
            </a:r>
            <a:r>
              <a:rPr dirty="0" err="1"/>
              <a:t>把一个异种数据加入纯类应该比放入碎布袋受到更大的“处罚</a:t>
            </a:r>
            <a:r>
              <a:rPr dirty="0"/>
              <a:t>”</a:t>
            </a:r>
          </a:p>
          <a:p>
            <a:pPr lvl="1">
              <a:spcBef>
                <a:spcPts val="1200"/>
              </a:spcBef>
            </a:pPr>
            <a:r>
              <a:rPr sz="2800" dirty="0" err="1">
                <a:solidFill>
                  <a:srgbClr val="0000FF"/>
                </a:solidFill>
              </a:rPr>
              <a:t>小簇的保持性：</a:t>
            </a:r>
            <a:r>
              <a:rPr dirty="0" err="1"/>
              <a:t>把小簇划分成更小簇比把大簇划分为小簇的危害更大</a:t>
            </a:r>
            <a:endParaRPr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98C5478B-DA93-4BB9-8AA5-DAF220CC8D63}"/>
              </a:ext>
            </a:extLst>
          </p:cNvPr>
          <p:cNvSpPr/>
          <p:nvPr/>
        </p:nvSpPr>
        <p:spPr bwMode="auto">
          <a:xfrm>
            <a:off x="9137748" y="1507720"/>
            <a:ext cx="2963619" cy="1368152"/>
          </a:xfrm>
          <a:prstGeom prst="ellipse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400" b="1" dirty="0" err="1">
                <a:solidFill>
                  <a:srgbClr val="0000FF"/>
                </a:solidFill>
              </a:rPr>
              <a:t>Bcubed</a:t>
            </a:r>
            <a:endParaRPr lang="en-US" altLang="zh-CN" sz="2400" b="1" dirty="0">
              <a:solidFill>
                <a:srgbClr val="0000FF"/>
              </a:solidFill>
            </a:endParaRPr>
          </a:p>
          <a:p>
            <a:pPr algn="ctr">
              <a:defRPr/>
            </a:pPr>
            <a:r>
              <a:rPr lang="zh-CN" altLang="en-US" sz="2400" b="1" dirty="0">
                <a:solidFill>
                  <a:srgbClr val="0000FF"/>
                </a:solidFill>
              </a:rPr>
              <a:t>精度和召回率</a:t>
            </a:r>
            <a:endParaRPr kumimoji="1" lang="zh-CN" altLang="en-US" sz="2400" b="1" dirty="0">
              <a:latin typeface="华文楷体" panose="02010600040101010101" pitchFamily="2" charset="-122"/>
            </a:endParaRPr>
          </a:p>
        </p:txBody>
      </p:sp>
      <p:sp>
        <p:nvSpPr>
          <p:cNvPr id="6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3962239" y="62864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629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8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4072A87F-CF41-4B85-8AFE-114DE96A2469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7826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0" dirty="0" err="1" smtClean="0"/>
              <a:t>BCubed</a:t>
            </a:r>
            <a:r>
              <a:rPr kumimoji="1" b="0" dirty="0" err="1"/>
              <a:t>精度和召回率</a:t>
            </a:r>
            <a:endParaRPr kumimoji="1" b="0" dirty="0"/>
          </a:p>
        </p:txBody>
      </p:sp>
      <p:sp>
        <p:nvSpPr>
          <p:cNvPr id="77827" name="内容占位符 2"/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r>
              <a:rPr dirty="0" err="1"/>
              <a:t>假设</a:t>
            </a:r>
            <a:r>
              <a:rPr dirty="0"/>
              <a:t>：</a:t>
            </a:r>
            <a:endParaRPr lang="en-US" altLang="zh-CN" dirty="0"/>
          </a:p>
          <a:p>
            <a:pPr lvl="1"/>
            <a:r>
              <a:rPr lang="en-US" altLang="zh-CN" dirty="0"/>
              <a:t>D={o</a:t>
            </a:r>
            <a:r>
              <a:rPr lang="en-US" altLang="zh-CN" baseline="-25000" dirty="0"/>
              <a:t>1</a:t>
            </a:r>
            <a:r>
              <a:rPr lang="en-US" altLang="zh-CN" dirty="0"/>
              <a:t>,o</a:t>
            </a:r>
            <a:r>
              <a:rPr lang="en-US" altLang="zh-CN" baseline="-25000" dirty="0"/>
              <a:t>2</a:t>
            </a:r>
            <a:r>
              <a:rPr lang="en-US" altLang="zh-CN" dirty="0"/>
              <a:t>,...o</a:t>
            </a:r>
            <a:r>
              <a:rPr lang="en-US" altLang="zh-CN" baseline="-25000" dirty="0"/>
              <a:t>n</a:t>
            </a:r>
            <a:r>
              <a:rPr lang="en-US" altLang="zh-CN" dirty="0"/>
              <a:t>}</a:t>
            </a:r>
            <a:r>
              <a:rPr dirty="0" err="1"/>
              <a:t>是对象集合，</a:t>
            </a:r>
            <a:r>
              <a:rPr lang="en-US" altLang="zh-CN" dirty="0" err="1"/>
              <a:t>C</a:t>
            </a:r>
            <a:r>
              <a:rPr dirty="0" err="1"/>
              <a:t>是</a:t>
            </a:r>
            <a:r>
              <a:rPr lang="en-US" altLang="zh-CN" dirty="0" err="1"/>
              <a:t>D</a:t>
            </a:r>
            <a:r>
              <a:rPr dirty="0" err="1"/>
              <a:t>中的一个聚类</a:t>
            </a:r>
            <a:endParaRPr lang="en-US" altLang="zh-CN" dirty="0"/>
          </a:p>
          <a:p>
            <a:pPr lvl="1"/>
            <a:r>
              <a:rPr dirty="0" err="1"/>
              <a:t>设</a:t>
            </a:r>
            <a:r>
              <a:rPr lang="en-US" altLang="zh-CN" dirty="0" err="1"/>
              <a:t>L</a:t>
            </a:r>
            <a:r>
              <a:rPr lang="en-US" altLang="zh-CN" dirty="0"/>
              <a:t>(o</a:t>
            </a:r>
            <a:r>
              <a:rPr lang="en-US" altLang="zh-CN" baseline="-25000" dirty="0"/>
              <a:t>i</a:t>
            </a:r>
            <a:r>
              <a:rPr lang="en-US" altLang="zh-CN" dirty="0"/>
              <a:t>) (1≤i≤n</a:t>
            </a:r>
            <a:r>
              <a:rPr lang="en-US" altLang="zh-CN" dirty="0" smtClean="0"/>
              <a:t>) </a:t>
            </a:r>
            <a:r>
              <a:rPr lang="zh-CN" altLang="en-US" dirty="0" smtClean="0"/>
              <a:t>是 </a:t>
            </a:r>
            <a:r>
              <a:rPr dirty="0" err="1" smtClean="0">
                <a:solidFill>
                  <a:srgbClr val="0000FF"/>
                </a:solidFill>
              </a:rPr>
              <a:t>基准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dirty="0" err="1" smtClean="0"/>
              <a:t>确定的</a:t>
            </a:r>
            <a:r>
              <a:rPr lang="en-US" altLang="zh-CN" dirty="0" err="1"/>
              <a:t>o</a:t>
            </a:r>
            <a:r>
              <a:rPr lang="en-US" altLang="zh-CN" baseline="-25000" dirty="0" err="1"/>
              <a:t>i</a:t>
            </a:r>
            <a:r>
              <a:rPr dirty="0" err="1"/>
              <a:t>的类别</a:t>
            </a:r>
            <a:endParaRPr lang="en-US" altLang="zh-CN" dirty="0"/>
          </a:p>
          <a:p>
            <a:pPr lvl="1"/>
            <a:r>
              <a:rPr lang="en-US" altLang="zh-CN" dirty="0"/>
              <a:t>C(o</a:t>
            </a:r>
            <a:r>
              <a:rPr lang="en-US" altLang="zh-CN" baseline="-25000" dirty="0"/>
              <a:t>i</a:t>
            </a:r>
            <a:r>
              <a:rPr lang="en-US" altLang="zh-CN" dirty="0"/>
              <a:t>)</a:t>
            </a:r>
            <a:r>
              <a:rPr dirty="0" err="1" smtClean="0"/>
              <a:t>是</a:t>
            </a:r>
            <a:r>
              <a:rPr lang="en-US" altLang="zh-CN" dirty="0" err="1" smtClean="0"/>
              <a:t>C</a:t>
            </a:r>
            <a:r>
              <a:rPr dirty="0" err="1" smtClean="0"/>
              <a:t>中</a:t>
            </a:r>
            <a:r>
              <a:rPr lang="en-US" altLang="zh-CN" dirty="0" err="1"/>
              <a:t>o</a:t>
            </a:r>
            <a:r>
              <a:rPr lang="en-US" altLang="zh-CN" baseline="-25000" dirty="0" err="1"/>
              <a:t>i</a:t>
            </a:r>
            <a:r>
              <a:rPr dirty="0" err="1"/>
              <a:t>的</a:t>
            </a:r>
            <a:r>
              <a:rPr dirty="0"/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cluster_ID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dirty="0" err="1"/>
              <a:t>两个对象</a:t>
            </a:r>
            <a:r>
              <a:rPr lang="en-US" altLang="zh-CN" dirty="0" err="1"/>
              <a:t>o</a:t>
            </a:r>
            <a:r>
              <a:rPr lang="en-US" altLang="zh-CN" baseline="-25000" dirty="0" err="1"/>
              <a:t>i</a:t>
            </a:r>
            <a:r>
              <a:rPr dirty="0" err="1"/>
              <a:t>和</a:t>
            </a:r>
            <a:r>
              <a:rPr lang="en-US" altLang="zh-CN" dirty="0" err="1"/>
              <a:t>o</a:t>
            </a:r>
            <a:r>
              <a:rPr lang="en-US" altLang="zh-CN" baseline="-25000" dirty="0" err="1"/>
              <a:t>j</a:t>
            </a:r>
            <a:r>
              <a:rPr lang="en-US" altLang="zh-CN" baseline="-25000" dirty="0"/>
              <a:t> </a:t>
            </a:r>
            <a:r>
              <a:rPr lang="en-US" altLang="zh-CN" dirty="0"/>
              <a:t>(1≤i, </a:t>
            </a:r>
            <a:r>
              <a:rPr lang="en-US" altLang="zh-CN" dirty="0" err="1"/>
              <a:t>j≤n</a:t>
            </a:r>
            <a:r>
              <a:rPr lang="en-US" altLang="zh-CN" dirty="0"/>
              <a:t>, </a:t>
            </a:r>
            <a:r>
              <a:rPr lang="en-US" altLang="zh-CN" dirty="0" err="1"/>
              <a:t>i≠j</a:t>
            </a:r>
            <a:r>
              <a:rPr lang="en-US" altLang="zh-CN" dirty="0"/>
              <a:t>), </a:t>
            </a:r>
            <a:r>
              <a:rPr dirty="0" err="1" smtClean="0"/>
              <a:t>它们之间在聚类</a:t>
            </a:r>
            <a:r>
              <a:rPr lang="en-US" altLang="zh-CN" dirty="0" err="1" smtClean="0"/>
              <a:t>C</a:t>
            </a:r>
            <a:r>
              <a:rPr dirty="0" err="1" smtClean="0"/>
              <a:t>中的关系正确性由下式给出</a:t>
            </a:r>
            <a:endParaRPr dirty="0"/>
          </a:p>
          <a:p>
            <a:endParaRPr dirty="0"/>
          </a:p>
          <a:p>
            <a:endParaRPr lang="en-US" altLang="zh-CN" dirty="0"/>
          </a:p>
        </p:txBody>
      </p:sp>
      <p:pic>
        <p:nvPicPr>
          <p:cNvPr id="77829" name="Picture 2" descr="https://images2018.cnblogs.com/blog/643534/201808/643534-20180806002406716-110687058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300" y="4349274"/>
            <a:ext cx="7200900" cy="122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3962239" y="62864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337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6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33764DBE-B1B0-41A8-A863-92CFAB1E9AEF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9874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0" dirty="0" err="1" smtClean="0"/>
              <a:t>BCubed</a:t>
            </a:r>
            <a:r>
              <a:rPr kumimoji="1" b="0" dirty="0" err="1"/>
              <a:t>精度和召回率</a:t>
            </a:r>
            <a:endParaRPr kumimoji="1" b="0" dirty="0"/>
          </a:p>
        </p:txBody>
      </p:sp>
      <p:sp>
        <p:nvSpPr>
          <p:cNvPr id="79875" name="内容占位符 2"/>
          <p:cNvSpPr>
            <a:spLocks noGrp="1" noChangeArrowheads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altLang="zh-CN" dirty="0" smtClean="0"/>
          </a:p>
          <a:p>
            <a:r>
              <a:rPr lang="en-US" altLang="zh-CN" dirty="0" err="1" smtClean="0"/>
              <a:t>BCubed</a:t>
            </a:r>
            <a:r>
              <a:rPr dirty="0" err="1"/>
              <a:t>精度定义为</a:t>
            </a:r>
            <a:endParaRPr dirty="0"/>
          </a:p>
          <a:p>
            <a:pPr lvl="1"/>
            <a:endParaRPr lang="en-US" altLang="zh-CN" dirty="0" smtClean="0"/>
          </a:p>
          <a:p>
            <a:pPr lvl="1" algn="ctr"/>
            <a:r>
              <a:rPr lang="zh-CN" altLang="en-US" dirty="0" smtClean="0"/>
              <a:t>同</a:t>
            </a:r>
            <a:r>
              <a:rPr lang="zh-CN" altLang="en-US" dirty="0"/>
              <a:t>一</a:t>
            </a:r>
            <a:r>
              <a:rPr lang="zh-CN" altLang="en-US" dirty="0" smtClean="0"/>
              <a:t>个簇中有多少其他对象与该对象属于同一个类别；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BCubed</a:t>
            </a:r>
            <a:r>
              <a:rPr dirty="0" err="1"/>
              <a:t>召回率定义为</a:t>
            </a:r>
            <a:endParaRPr dirty="0"/>
          </a:p>
          <a:p>
            <a:endParaRPr lang="en-US" dirty="0" smtClean="0"/>
          </a:p>
          <a:p>
            <a:pPr lvl="1" algn="ctr"/>
            <a:r>
              <a:rPr lang="zh-CN" altLang="en-US" dirty="0" smtClean="0"/>
              <a:t>同一类别的对象有多少被分在同一簇中  </a:t>
            </a:r>
            <a:endParaRPr dirty="0"/>
          </a:p>
        </p:txBody>
      </p:sp>
      <p:pic>
        <p:nvPicPr>
          <p:cNvPr id="79877" name="Picture 2" descr="https://images2018.cnblogs.com/blog/643534/201808/643534-20180806002545815-57875407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9381" y="3902059"/>
            <a:ext cx="6106591" cy="1426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9878" name="Picture 4" descr="https://images2018.cnblogs.com/blog/643534/201808/643534-20180806002506467-160635475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8974" y="1474486"/>
            <a:ext cx="5870458" cy="1602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3962239" y="62864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425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00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ED36C6A5-0B32-47E2-8ED2-567152C8817B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0898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>
                <a:latin typeface="+mn-ea"/>
                <a:ea typeface="+mn-ea"/>
              </a:rPr>
              <a:t>内在</a:t>
            </a:r>
            <a:r>
              <a:rPr kumimoji="1" lang="zh-CN" altLang="en-US" dirty="0">
                <a:latin typeface="+mn-ea"/>
                <a:ea typeface="+mn-ea"/>
              </a:rPr>
              <a:t>方法</a:t>
            </a:r>
            <a:endParaRPr kumimoji="1" dirty="0">
              <a:latin typeface="+mn-ea"/>
              <a:ea typeface="+mn-ea"/>
            </a:endParaRPr>
          </a:p>
        </p:txBody>
      </p:sp>
      <p:sp>
        <p:nvSpPr>
          <p:cNvPr id="80899" name="内容占位符 2"/>
          <p:cNvSpPr>
            <a:spLocks noGrp="1" noChangeArrowheads="1"/>
          </p:cNvSpPr>
          <p:nvPr>
            <p:ph sz="quarter" idx="13"/>
          </p:nvPr>
        </p:nvSpPr>
        <p:spPr>
          <a:solidFill>
            <a:schemeClr val="bg1"/>
          </a:solidFill>
        </p:spPr>
        <p:txBody>
          <a:bodyPr>
            <a:normAutofit fontScale="85000" lnSpcReduction="20000"/>
          </a:bodyPr>
          <a:lstStyle/>
          <a:p>
            <a:r>
              <a:rPr b="1" dirty="0" err="1">
                <a:solidFill>
                  <a:srgbClr val="0000FF"/>
                </a:solidFill>
              </a:rPr>
              <a:t>内在方法：</a:t>
            </a:r>
            <a:r>
              <a:rPr dirty="0" err="1"/>
              <a:t>无监督的方法</a:t>
            </a:r>
            <a:r>
              <a:rPr dirty="0" smtClean="0"/>
              <a:t>，</a:t>
            </a:r>
            <a:r>
              <a:rPr lang="zh-CN" altLang="en-US" dirty="0"/>
              <a:t>关注</a:t>
            </a:r>
            <a:r>
              <a:rPr dirty="0" err="1" smtClean="0"/>
              <a:t>类内</a:t>
            </a:r>
            <a:r>
              <a:rPr lang="zh-CN" altLang="en-US" dirty="0" smtClean="0"/>
              <a:t>紧凑</a:t>
            </a:r>
            <a:r>
              <a:rPr dirty="0" err="1" smtClean="0"/>
              <a:t>程度和类间离散程度</a:t>
            </a:r>
            <a:r>
              <a:rPr dirty="0"/>
              <a:t>。</a:t>
            </a:r>
          </a:p>
          <a:p>
            <a:r>
              <a:rPr dirty="0" err="1"/>
              <a:t>考虑聚类结果的簇划分</a:t>
            </a:r>
            <a:r>
              <a:rPr lang="en-US" altLang="zh-CN" dirty="0" err="1"/>
              <a:t>C</a:t>
            </a:r>
            <a:r>
              <a:rPr lang="en-US" altLang="zh-CN" dirty="0"/>
              <a:t>={C</a:t>
            </a:r>
            <a:r>
              <a:rPr lang="en-US" altLang="zh-CN" baseline="-25000" dirty="0"/>
              <a:t>1</a:t>
            </a:r>
            <a:r>
              <a:rPr lang="en-US" altLang="zh-CN" dirty="0"/>
              <a:t>,C</a:t>
            </a:r>
            <a:r>
              <a:rPr lang="en-US" altLang="zh-CN" baseline="-25000" dirty="0"/>
              <a:t>2</a:t>
            </a:r>
            <a:r>
              <a:rPr lang="en-US" altLang="zh-CN" dirty="0"/>
              <a:t>,...,C</a:t>
            </a:r>
            <a:r>
              <a:rPr lang="en-US" altLang="zh-CN" baseline="-25000" dirty="0"/>
              <a:t>k</a:t>
            </a:r>
            <a:r>
              <a:rPr lang="en-US" altLang="zh-CN" dirty="0"/>
              <a:t>},  </a:t>
            </a:r>
            <a:r>
              <a:rPr dirty="0" err="1"/>
              <a:t>定义簇</a:t>
            </a:r>
            <a:r>
              <a:rPr lang="en-US" altLang="zh-CN" dirty="0" err="1"/>
              <a:t>C</a:t>
            </a:r>
            <a:r>
              <a:rPr dirty="0" err="1"/>
              <a:t>内样本间的</a:t>
            </a:r>
            <a:r>
              <a:rPr b="1" dirty="0" err="1">
                <a:solidFill>
                  <a:srgbClr val="FF0000"/>
                </a:solidFill>
              </a:rPr>
              <a:t>平均距离</a:t>
            </a:r>
            <a:endParaRPr lang="en-US" altLang="zh-CN" b="1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endParaRPr lang="en-US" dirty="0"/>
          </a:p>
          <a:p>
            <a:r>
              <a:rPr dirty="0" err="1"/>
              <a:t>簇</a:t>
            </a:r>
            <a:r>
              <a:rPr lang="en-US" altLang="zh-CN" dirty="0" err="1"/>
              <a:t>C</a:t>
            </a:r>
            <a:r>
              <a:rPr dirty="0" err="1"/>
              <a:t>内样本间的</a:t>
            </a:r>
            <a:r>
              <a:rPr b="1" dirty="0" err="1">
                <a:solidFill>
                  <a:srgbClr val="FF0000"/>
                </a:solidFill>
              </a:rPr>
              <a:t>最远距离</a:t>
            </a:r>
            <a:r>
              <a:rPr dirty="0"/>
              <a:t>：</a:t>
            </a:r>
          </a:p>
          <a:p>
            <a:endParaRPr lang="en-US" dirty="0"/>
          </a:p>
          <a:p>
            <a:r>
              <a:rPr dirty="0" err="1"/>
              <a:t>簇</a:t>
            </a:r>
            <a:r>
              <a:rPr lang="en-US" altLang="zh-CN" dirty="0" err="1"/>
              <a:t>C</a:t>
            </a:r>
            <a:r>
              <a:rPr lang="en-US" altLang="zh-CN" baseline="-25000" dirty="0" err="1"/>
              <a:t>i</a:t>
            </a:r>
            <a:r>
              <a:rPr dirty="0" err="1"/>
              <a:t>与簇</a:t>
            </a:r>
            <a:r>
              <a:rPr lang="en-US" altLang="zh-CN" dirty="0" err="1"/>
              <a:t>C</a:t>
            </a:r>
            <a:r>
              <a:rPr lang="en-US" altLang="zh-CN" baseline="-25000" dirty="0" err="1"/>
              <a:t>j</a:t>
            </a:r>
            <a:r>
              <a:rPr b="1" dirty="0" err="1">
                <a:solidFill>
                  <a:srgbClr val="FF0000"/>
                </a:solidFill>
              </a:rPr>
              <a:t>最近样本间的距离</a:t>
            </a:r>
            <a:r>
              <a:rPr dirty="0"/>
              <a:t>：</a:t>
            </a:r>
            <a:endParaRPr lang="en-US" altLang="zh-CN" dirty="0"/>
          </a:p>
          <a:p>
            <a:endParaRPr lang="en-US" dirty="0"/>
          </a:p>
          <a:p>
            <a:r>
              <a:rPr dirty="0" err="1"/>
              <a:t>簇</a:t>
            </a:r>
            <a:r>
              <a:rPr lang="en-US" altLang="zh-CN" dirty="0" err="1"/>
              <a:t>C</a:t>
            </a:r>
            <a:r>
              <a:rPr lang="en-US" altLang="zh-CN" baseline="-25000" dirty="0" err="1"/>
              <a:t>i</a:t>
            </a:r>
            <a:r>
              <a:rPr dirty="0" err="1"/>
              <a:t>与簇</a:t>
            </a:r>
            <a:r>
              <a:rPr lang="en-US" altLang="zh-CN" dirty="0" err="1"/>
              <a:t>C</a:t>
            </a:r>
            <a:r>
              <a:rPr lang="en-US" altLang="zh-CN" baseline="-25000" dirty="0" err="1"/>
              <a:t>j</a:t>
            </a:r>
            <a:r>
              <a:rPr b="1" dirty="0" err="1">
                <a:solidFill>
                  <a:srgbClr val="FF0000"/>
                </a:solidFill>
              </a:rPr>
              <a:t>中心点间的距离</a:t>
            </a:r>
            <a:r>
              <a:rPr dirty="0"/>
              <a:t>：</a:t>
            </a:r>
            <a:endParaRPr lang="en-US" altLang="zh-CN" dirty="0"/>
          </a:p>
          <a:p>
            <a:endParaRPr dirty="0"/>
          </a:p>
        </p:txBody>
      </p:sp>
      <p:pic>
        <p:nvPicPr>
          <p:cNvPr id="80901" name="Picture 4" descr="https://images2018.cnblogs.com/blog/643534/201808/643534-20180806002710770-142307797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346" y="2431232"/>
            <a:ext cx="4309012" cy="89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902" name="Picture 6" descr="https://images2018.cnblogs.com/blog/643534/201808/643534-20180806002828521-68781393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346" y="3507055"/>
            <a:ext cx="4017733" cy="530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903" name="Picture 8" descr="https://images2018.cnblogs.com/blog/643534/201808/643534-20180806002904725-183193813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126" y="4472826"/>
            <a:ext cx="5023984" cy="581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904" name="Picture 10" descr="https://images2018.cnblogs.com/blog/643534/201808/643534-20180806002934930-109501705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345" y="5448300"/>
            <a:ext cx="3073055" cy="705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3962239" y="62864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905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758DC57E-FB19-4761-8E61-E3B11FE525AE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1922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内在方法</a:t>
            </a:r>
            <a:endParaRPr kumimoji="1" lang="en-US" dirty="0"/>
          </a:p>
        </p:txBody>
      </p:sp>
      <p:sp>
        <p:nvSpPr>
          <p:cNvPr id="81923" name="内容占位符 2"/>
          <p:cNvSpPr>
            <a:spLocks noGrp="1" noChangeArrowheads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b="1" dirty="0" err="1">
                <a:solidFill>
                  <a:srgbClr val="0000FF"/>
                </a:solidFill>
              </a:rPr>
              <a:t>轮廓系数</a:t>
            </a:r>
            <a:r>
              <a:rPr dirty="0" err="1"/>
              <a:t>（</a:t>
            </a:r>
            <a:r>
              <a:rPr lang="en-US" altLang="zh-CN" dirty="0" err="1"/>
              <a:t>silhouette</a:t>
            </a:r>
            <a:r>
              <a:rPr lang="en-US" altLang="zh-CN" dirty="0"/>
              <a:t> coefficient</a:t>
            </a:r>
            <a:r>
              <a:rPr dirty="0"/>
              <a:t>）</a:t>
            </a:r>
            <a:endParaRPr lang="en-US" altLang="zh-CN" dirty="0"/>
          </a:p>
          <a:p>
            <a:pPr lvl="1"/>
            <a:r>
              <a:rPr dirty="0" err="1"/>
              <a:t>对于</a:t>
            </a:r>
            <a:r>
              <a:rPr lang="en-US" altLang="zh-CN" dirty="0" err="1"/>
              <a:t>D</a:t>
            </a:r>
            <a:r>
              <a:rPr dirty="0" err="1"/>
              <a:t>中的每个对象</a:t>
            </a:r>
            <a:r>
              <a:rPr lang="en-US" altLang="zh-CN" dirty="0" err="1"/>
              <a:t>o</a:t>
            </a:r>
            <a:r>
              <a:rPr lang="en-US" altLang="zh-CN" dirty="0"/>
              <a:t>, </a:t>
            </a:r>
            <a:r>
              <a:rPr dirty="0" err="1"/>
              <a:t>计算</a:t>
            </a:r>
            <a:r>
              <a:rPr lang="en-US" altLang="zh-CN" dirty="0" err="1"/>
              <a:t>o</a:t>
            </a:r>
            <a:r>
              <a:rPr dirty="0" err="1" smtClean="0"/>
              <a:t>与所属的簇内其他对象</a:t>
            </a:r>
            <a:r>
              <a:rPr lang="en-US" altLang="zh-CN" dirty="0" err="1"/>
              <a:t>o</a:t>
            </a:r>
            <a:r>
              <a:rPr lang="zh-CN" altLang="en-US" dirty="0"/>
              <a:t>‘</a:t>
            </a:r>
            <a:r>
              <a:rPr dirty="0" err="1" smtClean="0"/>
              <a:t>之间的平均距离</a:t>
            </a:r>
            <a:r>
              <a:rPr lang="en-US" altLang="zh-CN" dirty="0" err="1"/>
              <a:t>a</a:t>
            </a:r>
            <a:r>
              <a:rPr lang="en-US" altLang="zh-CN" dirty="0"/>
              <a:t>(o):</a:t>
            </a:r>
          </a:p>
          <a:p>
            <a:endParaRPr lang="en-US" altLang="zh-CN" dirty="0"/>
          </a:p>
          <a:p>
            <a:endParaRPr lang="en-US" altLang="zh-CN" dirty="0"/>
          </a:p>
          <a:p>
            <a:pPr lvl="1"/>
            <a:r>
              <a:rPr lang="en-US" altLang="zh-CN" dirty="0"/>
              <a:t>b(o)</a:t>
            </a:r>
            <a:r>
              <a:rPr dirty="0" err="1"/>
              <a:t>是</a:t>
            </a:r>
            <a:r>
              <a:rPr lang="en-US" altLang="zh-CN" dirty="0" err="1"/>
              <a:t>o</a:t>
            </a:r>
            <a:r>
              <a:rPr dirty="0" err="1"/>
              <a:t>到不包含</a:t>
            </a:r>
            <a:r>
              <a:rPr lang="en-US" altLang="zh-CN" dirty="0" err="1"/>
              <a:t>o</a:t>
            </a:r>
            <a:r>
              <a:rPr dirty="0" err="1"/>
              <a:t>的所有簇的最小平均距离</a:t>
            </a:r>
            <a:r>
              <a:rPr dirty="0"/>
              <a:t>：</a:t>
            </a:r>
            <a:endParaRPr lang="en-US" altLang="zh-CN" dirty="0"/>
          </a:p>
          <a:p>
            <a:endParaRPr lang="en-US" altLang="zh-CN" dirty="0"/>
          </a:p>
          <a:p>
            <a:pPr lvl="1"/>
            <a:r>
              <a:rPr sz="2800" b="1" dirty="0" err="1">
                <a:solidFill>
                  <a:srgbClr val="0000FF"/>
                </a:solidFill>
              </a:rPr>
              <a:t>轮廓系数定义为</a:t>
            </a:r>
            <a:r>
              <a:rPr dirty="0"/>
              <a:t>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dirty="0"/>
          </a:p>
        </p:txBody>
      </p:sp>
      <p:pic>
        <p:nvPicPr>
          <p:cNvPr id="81925" name="Picture 2" descr="https://images2018.cnblogs.com/blog/643534/201808/643534-20180806003305230-129145727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4673" y="2464112"/>
            <a:ext cx="3529013" cy="1128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26" name="Picture 4" descr="https://images2018.cnblogs.com/blog/643534/201808/643534-20180806003351617-184492409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265" y="3592825"/>
            <a:ext cx="3989388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27" name="Picture 6" descr="https://images2018.cnblogs.com/blog/643534/201808/643534-20180806003425095-36665319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799" y="4634086"/>
            <a:ext cx="3430588" cy="128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3962239" y="62864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588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3485C44-1D8E-4FEB-85B0-E0F8C72F4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66CF5-CC93-3B40-87E8-2E9F5BD962AA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D998203-5B91-4634-8914-C6DB6B9B4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+mn-ea"/>
              </a:rPr>
              <a:t>内在</a:t>
            </a:r>
            <a:r>
              <a:rPr kumimoji="1" lang="zh-CN" altLang="en-US" dirty="0" smtClean="0">
                <a:latin typeface="+mn-ea"/>
              </a:rPr>
              <a:t>方法</a:t>
            </a:r>
            <a:r>
              <a:rPr kumimoji="1" lang="en-US" altLang="zh-CN" dirty="0" smtClean="0">
                <a:latin typeface="+mn-ea"/>
              </a:rPr>
              <a:t>---</a:t>
            </a:r>
            <a:r>
              <a:rPr lang="zh-CN" altLang="en-US" dirty="0" smtClean="0"/>
              <a:t>轮廓</a:t>
            </a:r>
            <a:r>
              <a:rPr lang="zh-CN" altLang="en-US" dirty="0"/>
              <a:t>系数（</a:t>
            </a:r>
            <a:r>
              <a:rPr lang="en-US" altLang="zh-CN" dirty="0"/>
              <a:t>silhouette coefficient</a:t>
            </a:r>
            <a:r>
              <a:rPr lang="zh-CN" altLang="en-US" dirty="0"/>
              <a:t>）</a:t>
            </a:r>
          </a:p>
        </p:txBody>
      </p:sp>
      <p:pic>
        <p:nvPicPr>
          <p:cNvPr id="5" name="Picture 2" descr="https://img-blog.csdnimg.cn/20200726103126662.png?x-oss-process=image/watermark,type_ZmFuZ3poZW5naGVpdGk,shadow_10,text_aHR0cHM6Ly9ibG9nLmNzZG4ubmV0L3FxXzQxODU1OTkw,size_16,color_FFFFFF,t_70">
            <a:extLst>
              <a:ext uri="{FF2B5EF4-FFF2-40B4-BE49-F238E27FC236}">
                <a16:creationId xmlns:a16="http://schemas.microsoft.com/office/drawing/2014/main" id="{D7DBAED6-2B54-40AA-B264-9854B4913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855" y="1855001"/>
            <a:ext cx="11079567" cy="429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980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8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FE6BE15A-0BBD-4A7A-8EF5-A13EB8993470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2946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>
                <a:latin typeface="+mn-ea"/>
              </a:rPr>
              <a:t>内在</a:t>
            </a:r>
            <a:r>
              <a:rPr kumimoji="1" lang="zh-CN" altLang="en-US" dirty="0" smtClean="0">
                <a:latin typeface="+mn-ea"/>
              </a:rPr>
              <a:t>方法</a:t>
            </a:r>
            <a:r>
              <a:rPr kumimoji="1" lang="en-US" altLang="zh-CN" dirty="0" smtClean="0">
                <a:latin typeface="+mn-ea"/>
              </a:rPr>
              <a:t>---</a:t>
            </a:r>
            <a:r>
              <a:rPr kumimoji="1" lang="zh-CN" altLang="en-US" dirty="0" smtClean="0"/>
              <a:t>轮廓</a:t>
            </a:r>
            <a:r>
              <a:rPr kumimoji="1" lang="zh-CN" altLang="en-US" dirty="0"/>
              <a:t>系数（</a:t>
            </a:r>
            <a:r>
              <a:rPr kumimoji="1" lang="en-US" dirty="0"/>
              <a:t>silhouette coefficient）</a:t>
            </a:r>
          </a:p>
        </p:txBody>
      </p:sp>
      <p:sp>
        <p:nvSpPr>
          <p:cNvPr id="82947" name="内容占位符 2"/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r>
              <a:rPr dirty="0" err="1">
                <a:solidFill>
                  <a:srgbClr val="0000FF"/>
                </a:solidFill>
              </a:rPr>
              <a:t>轮廓系数特征</a:t>
            </a:r>
            <a:endParaRPr lang="en-US" altLang="zh-CN" dirty="0">
              <a:solidFill>
                <a:srgbClr val="0000FF"/>
              </a:solidFill>
            </a:endParaRPr>
          </a:p>
          <a:p>
            <a:pPr lvl="1">
              <a:spcBef>
                <a:spcPts val="1200"/>
              </a:spcBef>
            </a:pPr>
            <a:r>
              <a:rPr dirty="0"/>
              <a:t>轮廓系数的值在</a:t>
            </a:r>
            <a:r>
              <a:rPr lang="en-US" altLang="zh-CN" dirty="0"/>
              <a:t>-1</a:t>
            </a:r>
            <a:r>
              <a:rPr dirty="0"/>
              <a:t>和</a:t>
            </a:r>
            <a:r>
              <a:rPr lang="en-US" altLang="zh-CN" dirty="0"/>
              <a:t>1</a:t>
            </a:r>
            <a:r>
              <a:rPr dirty="0"/>
              <a:t>之间。</a:t>
            </a:r>
          </a:p>
          <a:p>
            <a:pPr lvl="1">
              <a:spcBef>
                <a:spcPts val="1200"/>
              </a:spcBef>
            </a:pPr>
            <a:r>
              <a:rPr lang="en-US" altLang="zh-CN" dirty="0"/>
              <a:t>a(o)</a:t>
            </a:r>
            <a:r>
              <a:rPr dirty="0" err="1"/>
              <a:t>的值反映</a:t>
            </a:r>
            <a:r>
              <a:rPr lang="en-US" altLang="zh-CN" dirty="0" err="1"/>
              <a:t>o</a:t>
            </a:r>
            <a:r>
              <a:rPr dirty="0" err="1"/>
              <a:t>所属的簇的紧凑性。该值越小，簇越紧凑</a:t>
            </a:r>
            <a:r>
              <a:rPr dirty="0"/>
              <a:t>。</a:t>
            </a:r>
          </a:p>
          <a:p>
            <a:pPr lvl="1">
              <a:spcBef>
                <a:spcPts val="1200"/>
              </a:spcBef>
            </a:pPr>
            <a:r>
              <a:rPr lang="en-US" altLang="zh-CN" dirty="0"/>
              <a:t>b(o)</a:t>
            </a:r>
            <a:r>
              <a:rPr dirty="0" err="1"/>
              <a:t>的值捕获</a:t>
            </a:r>
            <a:r>
              <a:rPr lang="en-US" altLang="zh-CN" dirty="0" err="1"/>
              <a:t>o</a:t>
            </a:r>
            <a:r>
              <a:rPr dirty="0" err="1"/>
              <a:t>与其他簇的分离程度。</a:t>
            </a:r>
            <a:r>
              <a:rPr lang="en-US" altLang="zh-CN" dirty="0" err="1"/>
              <a:t>b</a:t>
            </a:r>
            <a:r>
              <a:rPr lang="en-US" altLang="zh-CN" dirty="0"/>
              <a:t>(o)</a:t>
            </a:r>
            <a:r>
              <a:rPr dirty="0" err="1"/>
              <a:t>的值越大，</a:t>
            </a:r>
            <a:r>
              <a:rPr lang="en-US" altLang="zh-CN" dirty="0" err="1"/>
              <a:t>o</a:t>
            </a:r>
            <a:r>
              <a:rPr dirty="0" err="1"/>
              <a:t>与其他簇越分离</a:t>
            </a:r>
            <a:r>
              <a:rPr dirty="0"/>
              <a:t>。</a:t>
            </a:r>
          </a:p>
          <a:p>
            <a:pPr lvl="1">
              <a:spcBef>
                <a:spcPts val="1200"/>
              </a:spcBef>
            </a:pPr>
            <a:r>
              <a:rPr dirty="0">
                <a:solidFill>
                  <a:srgbClr val="0000FF"/>
                </a:solidFill>
              </a:rPr>
              <a:t>当</a:t>
            </a:r>
            <a:r>
              <a:rPr lang="en-US" altLang="zh-CN" dirty="0">
                <a:solidFill>
                  <a:srgbClr val="0000FF"/>
                </a:solidFill>
              </a:rPr>
              <a:t>o</a:t>
            </a:r>
            <a:r>
              <a:rPr dirty="0">
                <a:solidFill>
                  <a:srgbClr val="0000FF"/>
                </a:solidFill>
              </a:rPr>
              <a:t>的轮廓系数值接近</a:t>
            </a:r>
            <a:r>
              <a:rPr lang="en-US" altLang="zh-CN" dirty="0">
                <a:solidFill>
                  <a:srgbClr val="0000FF"/>
                </a:solidFill>
              </a:rPr>
              <a:t>1</a:t>
            </a:r>
            <a:r>
              <a:rPr dirty="0">
                <a:solidFill>
                  <a:srgbClr val="0000FF"/>
                </a:solidFill>
              </a:rPr>
              <a:t>时：包含</a:t>
            </a:r>
            <a:r>
              <a:rPr lang="en-US" altLang="zh-CN" dirty="0">
                <a:solidFill>
                  <a:srgbClr val="0000FF"/>
                </a:solidFill>
              </a:rPr>
              <a:t>o</a:t>
            </a:r>
            <a:r>
              <a:rPr dirty="0">
                <a:solidFill>
                  <a:srgbClr val="0000FF"/>
                </a:solidFill>
              </a:rPr>
              <a:t>的簇是紧凑的，并且</a:t>
            </a:r>
            <a:r>
              <a:rPr lang="en-US" altLang="zh-CN" dirty="0">
                <a:solidFill>
                  <a:srgbClr val="0000FF"/>
                </a:solidFill>
              </a:rPr>
              <a:t>o</a:t>
            </a:r>
            <a:r>
              <a:rPr dirty="0" smtClean="0">
                <a:solidFill>
                  <a:srgbClr val="0000FF"/>
                </a:solidFill>
              </a:rPr>
              <a:t>远离其他簇</a:t>
            </a:r>
            <a:endParaRPr dirty="0">
              <a:solidFill>
                <a:srgbClr val="0000FF"/>
              </a:solidFill>
            </a:endParaRPr>
          </a:p>
          <a:p>
            <a:pPr lvl="1">
              <a:spcBef>
                <a:spcPts val="1200"/>
              </a:spcBef>
            </a:pPr>
            <a:r>
              <a:rPr dirty="0" err="1">
                <a:solidFill>
                  <a:srgbClr val="FF0000"/>
                </a:solidFill>
              </a:rPr>
              <a:t>当轮廓系数的值为负时：即在期望情况下，</a:t>
            </a:r>
            <a:r>
              <a:rPr lang="en-US" altLang="zh-CN" dirty="0" err="1">
                <a:solidFill>
                  <a:srgbClr val="FF0000"/>
                </a:solidFill>
              </a:rPr>
              <a:t>o</a:t>
            </a:r>
            <a:r>
              <a:rPr dirty="0" err="1">
                <a:solidFill>
                  <a:srgbClr val="FF0000"/>
                </a:solidFill>
              </a:rPr>
              <a:t>距离其他簇的对象比距离与自己同在簇的对象更近，应当避免</a:t>
            </a:r>
            <a:r>
              <a:rPr dirty="0">
                <a:solidFill>
                  <a:srgbClr val="FF0000"/>
                </a:solidFill>
              </a:rPr>
              <a:t>。</a:t>
            </a:r>
          </a:p>
          <a:p>
            <a:endParaRPr dirty="0"/>
          </a:p>
        </p:txBody>
      </p:sp>
      <p:sp>
        <p:nvSpPr>
          <p:cNvPr id="5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3962239" y="62864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9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3793734-BF3D-4244-A8F8-D84724D8B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66CF5-CC93-3B40-87E8-2E9F5BD962AA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29FAA5D-ACE7-4D07-9F1E-BFDFD0FA8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内在方法：</a:t>
            </a:r>
            <a:r>
              <a:rPr lang="en-US" altLang="zh-CN" dirty="0" smtClean="0"/>
              <a:t>CH</a:t>
            </a:r>
            <a:r>
              <a:rPr lang="zh-CN" altLang="en-US" dirty="0"/>
              <a:t>系数（</a:t>
            </a:r>
            <a:r>
              <a:rPr lang="en-US" altLang="zh-CN" dirty="0" err="1"/>
              <a:t>Calinski-Harabasz</a:t>
            </a:r>
            <a:r>
              <a:rPr lang="en-US" altLang="zh-CN" dirty="0"/>
              <a:t> Index</a:t>
            </a:r>
            <a:r>
              <a:rPr lang="zh-CN" altLang="en-US" dirty="0"/>
              <a:t>）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0C0079-5753-46C0-B9E7-727A7E273DB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&gt;&gt;&gt; import </a:t>
            </a:r>
            <a:r>
              <a:rPr lang="en-US" altLang="zh-CN" dirty="0" err="1"/>
              <a:t>numpy</a:t>
            </a:r>
            <a:r>
              <a:rPr lang="en-US" altLang="zh-CN" dirty="0"/>
              <a:t> as np</a:t>
            </a:r>
          </a:p>
          <a:p>
            <a:pPr marL="0" indent="0">
              <a:buNone/>
            </a:pPr>
            <a:r>
              <a:rPr lang="en-US" altLang="zh-CN" dirty="0"/>
              <a:t>&gt;&gt;&gt; from </a:t>
            </a:r>
            <a:r>
              <a:rPr lang="en-US" altLang="zh-CN" dirty="0" err="1"/>
              <a:t>sklearn.cluster</a:t>
            </a:r>
            <a:r>
              <a:rPr lang="en-US" altLang="zh-CN" dirty="0"/>
              <a:t> import </a:t>
            </a:r>
            <a:r>
              <a:rPr lang="en-US" altLang="zh-CN" dirty="0" err="1"/>
              <a:t>KMeans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&gt;&gt;&gt; </a:t>
            </a:r>
            <a:r>
              <a:rPr lang="en-US" altLang="zh-CN" dirty="0" err="1"/>
              <a:t>kmeans_model</a:t>
            </a:r>
            <a:r>
              <a:rPr lang="en-US" altLang="zh-CN" dirty="0"/>
              <a:t> = </a:t>
            </a:r>
            <a:r>
              <a:rPr lang="en-US" altLang="zh-CN" dirty="0" err="1"/>
              <a:t>KMeans</a:t>
            </a:r>
            <a:r>
              <a:rPr lang="en-US" altLang="zh-CN" dirty="0"/>
              <a:t>(</a:t>
            </a:r>
            <a:r>
              <a:rPr lang="en-US" altLang="zh-CN" dirty="0" err="1"/>
              <a:t>n_clusters</a:t>
            </a:r>
            <a:r>
              <a:rPr lang="en-US" altLang="zh-CN" dirty="0"/>
              <a:t>=3, </a:t>
            </a:r>
            <a:r>
              <a:rPr lang="en-US" altLang="zh-CN" dirty="0" err="1"/>
              <a:t>random_state</a:t>
            </a:r>
            <a:r>
              <a:rPr lang="en-US" altLang="zh-CN" dirty="0"/>
              <a:t>=1).fit(X)</a:t>
            </a:r>
          </a:p>
          <a:p>
            <a:pPr marL="0" indent="0">
              <a:buNone/>
            </a:pPr>
            <a:r>
              <a:rPr lang="en-US" altLang="zh-CN" dirty="0"/>
              <a:t>&gt;&gt;&gt; labels = </a:t>
            </a:r>
            <a:r>
              <a:rPr lang="en-US" altLang="zh-CN" dirty="0" err="1"/>
              <a:t>kmeans_model.labels</a:t>
            </a:r>
            <a:r>
              <a:rPr lang="en-US" altLang="zh-CN" dirty="0"/>
              <a:t>_</a:t>
            </a:r>
          </a:p>
          <a:p>
            <a:pPr marL="0" indent="0">
              <a:buNone/>
            </a:pPr>
            <a:r>
              <a:rPr lang="en-US" altLang="zh-CN" dirty="0"/>
              <a:t>&gt;&gt;&gt; </a:t>
            </a:r>
            <a:r>
              <a:rPr lang="en-US" altLang="zh-CN" dirty="0" err="1"/>
              <a:t>metrics.</a:t>
            </a:r>
            <a:r>
              <a:rPr lang="en-US" altLang="zh-CN" dirty="0" err="1">
                <a:solidFill>
                  <a:srgbClr val="FF0000"/>
                </a:solidFill>
              </a:rPr>
              <a:t>calinski_harabaz_score</a:t>
            </a:r>
            <a:r>
              <a:rPr lang="en-US" altLang="zh-CN" dirty="0"/>
              <a:t>(X, labels)  </a:t>
            </a:r>
          </a:p>
          <a:p>
            <a:pPr marL="0" indent="0">
              <a:buNone/>
            </a:pPr>
            <a:r>
              <a:rPr lang="en-US" altLang="zh-CN" dirty="0"/>
              <a:t>560.39..</a:t>
            </a:r>
          </a:p>
          <a:p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1090797-E9B2-4037-BCBD-6163BD679AE6}"/>
              </a:ext>
            </a:extLst>
          </p:cNvPr>
          <p:cNvSpPr/>
          <p:nvPr/>
        </p:nvSpPr>
        <p:spPr>
          <a:xfrm>
            <a:off x="2959128" y="5100591"/>
            <a:ext cx="772636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srgbClr val="0000FF"/>
                </a:solidFill>
              </a:rPr>
              <a:t>类别内部数据的距离平方和越小越好</a:t>
            </a:r>
            <a:r>
              <a:rPr lang="zh-CN" altLang="en-US" dirty="0">
                <a:solidFill>
                  <a:srgbClr val="FF0000"/>
                </a:solidFill>
              </a:rPr>
              <a:t>，类别之间的距离平方和越大越好</a:t>
            </a:r>
            <a:endParaRPr lang="en-US" altLang="zh-CN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 err="1" smtClean="0">
                <a:solidFill>
                  <a:srgbClr val="FF0000"/>
                </a:solidFill>
              </a:rPr>
              <a:t>Calinski-Harabasz</a:t>
            </a:r>
            <a:r>
              <a:rPr lang="zh-CN" altLang="en-US" dirty="0" smtClean="0">
                <a:solidFill>
                  <a:srgbClr val="FF0000"/>
                </a:solidFill>
              </a:rPr>
              <a:t>分数</a:t>
            </a:r>
            <a:r>
              <a:rPr lang="en-US" altLang="zh-CN" dirty="0" smtClean="0">
                <a:solidFill>
                  <a:srgbClr val="FF0000"/>
                </a:solidFill>
              </a:rPr>
              <a:t>s</a:t>
            </a:r>
            <a:r>
              <a:rPr lang="zh-CN" altLang="en-US" dirty="0" smtClean="0">
                <a:solidFill>
                  <a:srgbClr val="FF0000"/>
                </a:solidFill>
              </a:rPr>
              <a:t>越高，则</a:t>
            </a:r>
            <a:r>
              <a:rPr lang="zh-CN" altLang="en-US" dirty="0">
                <a:solidFill>
                  <a:srgbClr val="FF0000"/>
                </a:solidFill>
              </a:rPr>
              <a:t>聚类效果越好。</a:t>
            </a:r>
          </a:p>
        </p:txBody>
      </p:sp>
    </p:spTree>
    <p:extLst>
      <p:ext uri="{BB962C8B-B14F-4D97-AF65-F5344CB8AC3E}">
        <p14:creationId xmlns:p14="http://schemas.microsoft.com/office/powerpoint/2010/main" val="284517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1F0AB44-A0C6-4AAF-A0E5-CB60F5FFF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66CF5-CC93-3B40-87E8-2E9F5BD962AA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87DB564-5F23-455C-B9A3-50F64B204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内在方法：</a:t>
            </a:r>
            <a:r>
              <a:rPr lang="en-US" altLang="zh-CN" dirty="0" smtClean="0"/>
              <a:t>CH</a:t>
            </a:r>
            <a:r>
              <a:rPr lang="zh-CN" altLang="en-US" dirty="0"/>
              <a:t>系数（</a:t>
            </a:r>
            <a:r>
              <a:rPr lang="en-US" altLang="zh-CN" dirty="0" err="1"/>
              <a:t>Calinski-Harabasz</a:t>
            </a:r>
            <a:r>
              <a:rPr lang="en-US" altLang="zh-CN" dirty="0"/>
              <a:t> Index</a:t>
            </a:r>
            <a:r>
              <a:rPr lang="zh-CN" altLang="en-US" dirty="0"/>
              <a:t>）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39C00DC-E863-4D00-9F5D-EEE8882051D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15941" y="1555751"/>
            <a:ext cx="5526059" cy="869949"/>
          </a:xfrm>
        </p:spPr>
        <p:txBody>
          <a:bodyPr>
            <a:normAutofit/>
          </a:bodyPr>
          <a:lstStyle/>
          <a:p>
            <a:r>
              <a:rPr lang="en-US" altLang="zh-CN" dirty="0"/>
              <a:t>CH</a:t>
            </a:r>
            <a:r>
              <a:rPr lang="zh-CN" altLang="en-US" dirty="0"/>
              <a:t>系数（</a:t>
            </a:r>
            <a:r>
              <a:rPr lang="en-US" altLang="zh-CN" dirty="0" err="1"/>
              <a:t>Calinski-Harabasz</a:t>
            </a:r>
            <a:r>
              <a:rPr lang="en-US" altLang="zh-CN" dirty="0"/>
              <a:t> Index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249858" name="Picture 2" descr="https://img-blog.csdnimg.cn/20200726103242894.png?x-oss-process=image/watermark,type_ZmFuZ3poZW5naGVpdGk,shadow_10,text_aHR0cHM6Ly9ibG9nLmNzZG4ubmV0L3FxXzQxODU1OTkw,size_16,color_FFFFFF,t_70">
            <a:extLst>
              <a:ext uri="{FF2B5EF4-FFF2-40B4-BE49-F238E27FC236}">
                <a16:creationId xmlns:a16="http://schemas.microsoft.com/office/drawing/2014/main" id="{EE39BF3B-4E42-4B04-B37C-B151F4967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691" y="2533780"/>
            <a:ext cx="5068859" cy="1252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9064198-FC43-4411-BD68-1F196430FD8A}"/>
              </a:ext>
            </a:extLst>
          </p:cNvPr>
          <p:cNvSpPr/>
          <p:nvPr/>
        </p:nvSpPr>
        <p:spPr>
          <a:xfrm>
            <a:off x="5218112" y="3239800"/>
            <a:ext cx="448056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>
                <a:solidFill>
                  <a:srgbClr val="4D4D4D"/>
                </a:solidFill>
                <a:latin typeface="-apple-system"/>
              </a:rPr>
              <a:t>tr</a:t>
            </a:r>
            <a:r>
              <a:rPr lang="zh-CN" altLang="en-US" sz="2000" dirty="0">
                <a:solidFill>
                  <a:srgbClr val="4D4D4D"/>
                </a:solidFill>
                <a:latin typeface="-apple-system"/>
              </a:rPr>
              <a:t>为</a:t>
            </a:r>
            <a:r>
              <a:rPr lang="zh-CN" altLang="en-US" sz="2000" b="1" dirty="0">
                <a:solidFill>
                  <a:srgbClr val="4D4D4D"/>
                </a:solidFill>
                <a:latin typeface="-apple-system"/>
              </a:rPr>
              <a:t>矩阵的迹</a:t>
            </a:r>
            <a:endParaRPr lang="en-US" altLang="zh-CN" sz="2000" b="1" dirty="0">
              <a:solidFill>
                <a:srgbClr val="4D4D4D"/>
              </a:solidFill>
              <a:latin typeface="-apple-system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>
                <a:solidFill>
                  <a:srgbClr val="FF0000"/>
                </a:solidFill>
                <a:latin typeface="-apple-system"/>
              </a:rPr>
              <a:t>Bk</a:t>
            </a:r>
            <a:r>
              <a:rPr lang="zh-CN" altLang="en-US" sz="2000" dirty="0">
                <a:solidFill>
                  <a:srgbClr val="FF0000"/>
                </a:solidFill>
                <a:latin typeface="-apple-system"/>
              </a:rPr>
              <a:t>为类别之间的协方差矩阵</a:t>
            </a:r>
            <a:endParaRPr lang="en-US" altLang="zh-CN" sz="2000" dirty="0">
              <a:solidFill>
                <a:srgbClr val="FF0000"/>
              </a:solidFill>
              <a:latin typeface="-apple-system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 err="1">
                <a:solidFill>
                  <a:srgbClr val="0000FF"/>
                </a:solidFill>
                <a:latin typeface="-apple-system"/>
              </a:rPr>
              <a:t>Wk</a:t>
            </a:r>
            <a:r>
              <a:rPr lang="zh-CN" altLang="en-US" sz="2000" dirty="0">
                <a:solidFill>
                  <a:srgbClr val="0000FF"/>
                </a:solidFill>
                <a:latin typeface="-apple-system"/>
              </a:rPr>
              <a:t>为类别内部数据的协方差矩阵</a:t>
            </a:r>
            <a:endParaRPr lang="en-US" altLang="zh-CN" sz="2000" dirty="0">
              <a:solidFill>
                <a:srgbClr val="0000FF"/>
              </a:solidFill>
              <a:latin typeface="-apple-system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>
                <a:solidFill>
                  <a:srgbClr val="4D4D4D"/>
                </a:solidFill>
                <a:latin typeface="-apple-system"/>
              </a:rPr>
              <a:t>m</a:t>
            </a:r>
            <a:r>
              <a:rPr lang="zh-CN" altLang="en-US" sz="2000" dirty="0">
                <a:solidFill>
                  <a:srgbClr val="4D4D4D"/>
                </a:solidFill>
                <a:latin typeface="-apple-system"/>
              </a:rPr>
              <a:t>为训练集样本数</a:t>
            </a:r>
            <a:endParaRPr lang="en-US" altLang="zh-CN" sz="2000" dirty="0">
              <a:solidFill>
                <a:srgbClr val="4D4D4D"/>
              </a:solidFill>
              <a:latin typeface="-apple-system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>
                <a:solidFill>
                  <a:srgbClr val="4D4D4D"/>
                </a:solidFill>
                <a:latin typeface="-apple-system"/>
              </a:rPr>
              <a:t>k</a:t>
            </a:r>
            <a:r>
              <a:rPr lang="zh-CN" altLang="en-US" sz="2000" dirty="0">
                <a:solidFill>
                  <a:srgbClr val="4D4D4D"/>
                </a:solidFill>
                <a:latin typeface="-apple-system"/>
              </a:rPr>
              <a:t>为类别数</a:t>
            </a:r>
            <a:endParaRPr lang="zh-CN" altLang="en-US" sz="2000" b="0" i="0" dirty="0">
              <a:solidFill>
                <a:srgbClr val="4D4D4D"/>
              </a:solidFill>
              <a:effectLst/>
              <a:latin typeface="-apple-system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1090797-E9B2-4037-BCBD-6163BD679AE6}"/>
              </a:ext>
            </a:extLst>
          </p:cNvPr>
          <p:cNvSpPr/>
          <p:nvPr/>
        </p:nvSpPr>
        <p:spPr>
          <a:xfrm>
            <a:off x="1516697" y="5352518"/>
            <a:ext cx="772636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srgbClr val="0000FF"/>
                </a:solidFill>
              </a:rPr>
              <a:t>类别内部数据的距离平方和越小越好</a:t>
            </a:r>
            <a:r>
              <a:rPr lang="zh-CN" altLang="en-US" dirty="0">
                <a:solidFill>
                  <a:srgbClr val="FF0000"/>
                </a:solidFill>
              </a:rPr>
              <a:t>，类别之间的距离平方和越大越好</a:t>
            </a:r>
            <a:endParaRPr lang="en-US" altLang="zh-CN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dirty="0" err="1" smtClean="0">
                <a:solidFill>
                  <a:srgbClr val="FF0000"/>
                </a:solidFill>
              </a:rPr>
              <a:t>Calinski-Harabasz</a:t>
            </a:r>
            <a:r>
              <a:rPr lang="zh-CN" altLang="en-US" dirty="0" smtClean="0">
                <a:solidFill>
                  <a:srgbClr val="FF0000"/>
                </a:solidFill>
              </a:rPr>
              <a:t>分数</a:t>
            </a:r>
            <a:r>
              <a:rPr lang="en-US" altLang="zh-CN" dirty="0" smtClean="0">
                <a:solidFill>
                  <a:srgbClr val="FF0000"/>
                </a:solidFill>
              </a:rPr>
              <a:t>s</a:t>
            </a:r>
            <a:r>
              <a:rPr lang="zh-CN" altLang="en-US" dirty="0" smtClean="0">
                <a:solidFill>
                  <a:srgbClr val="FF0000"/>
                </a:solidFill>
              </a:rPr>
              <a:t>越高，则</a:t>
            </a:r>
            <a:r>
              <a:rPr lang="zh-CN" altLang="en-US" dirty="0">
                <a:solidFill>
                  <a:srgbClr val="FF0000"/>
                </a:solidFill>
              </a:rPr>
              <a:t>聚类效果越好。</a:t>
            </a:r>
          </a:p>
        </p:txBody>
      </p:sp>
      <p:pic>
        <p:nvPicPr>
          <p:cNvPr id="249861" name="Picture 5" descr="https://img-blog.csdnimg.cn/20200726103254776.png?x-oss-process=image/watermark,type_ZmFuZ3poZW5naGVpdGk,shadow_10,text_aHR0cHM6Ly9ibG9nLmNzZG4ubmV0L3FxXzQxODU1OTkw,size_16,color_FFFFFF,t_70">
            <a:extLst>
              <a:ext uri="{FF2B5EF4-FFF2-40B4-BE49-F238E27FC236}">
                <a16:creationId xmlns:a16="http://schemas.microsoft.com/office/drawing/2014/main" id="{E5B8F3CC-CC76-4903-97BC-F316C20A5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232" y="1351725"/>
            <a:ext cx="4158615" cy="2215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8499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49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0" y="0"/>
            <a:ext cx="2601752" cy="68580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64" tIns="34282" rIns="68564" bIns="3428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37" name="TextBox 36"/>
          <p:cNvSpPr txBox="1"/>
          <p:nvPr/>
        </p:nvSpPr>
        <p:spPr>
          <a:xfrm>
            <a:off x="248002" y="2912565"/>
            <a:ext cx="2105747" cy="646201"/>
          </a:xfrm>
          <a:prstGeom prst="rect">
            <a:avLst/>
          </a:prstGeom>
          <a:noFill/>
        </p:spPr>
        <p:txBody>
          <a:bodyPr wrap="square" lIns="91440" tIns="45719" rIns="91440" bIns="45719">
            <a:spAutoFit/>
          </a:bodyPr>
          <a:lstStyle/>
          <a:p>
            <a:pPr algn="ctr">
              <a:defRPr/>
            </a:pPr>
            <a:r>
              <a:rPr lang="zh-CN" altLang="en-US" sz="3599" b="1" spc="1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小结</a:t>
            </a:r>
            <a:endParaRPr lang="zh-CN" altLang="en-US" sz="2399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2F6D637-1088-2946-9675-6D02D1FE118D}"/>
              </a:ext>
            </a:extLst>
          </p:cNvPr>
          <p:cNvSpPr txBox="1"/>
          <p:nvPr/>
        </p:nvSpPr>
        <p:spPr>
          <a:xfrm>
            <a:off x="3113904" y="511291"/>
            <a:ext cx="8303740" cy="5497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u"/>
            </a:pPr>
            <a:r>
              <a:rPr kumimoji="1" lang="zh-CN" altLang="en-US" dirty="0"/>
              <a:t>﻿</a:t>
            </a:r>
            <a:r>
              <a:rPr lang="zh-CN" altLang="en-US" sz="1700" b="1" dirty="0">
                <a:solidFill>
                  <a:srgbClr val="FF0000"/>
                </a:solidFill>
              </a:rPr>
              <a:t>簇</a:t>
            </a:r>
            <a:r>
              <a:rPr lang="zh-CN" altLang="en-US" sz="1700" dirty="0">
                <a:solidFill>
                  <a:srgbClr val="FF0000"/>
                </a:solidFill>
              </a:rPr>
              <a:t>：</a:t>
            </a:r>
            <a:r>
              <a:rPr lang="zh-CN" altLang="en-US" sz="1700" dirty="0"/>
              <a:t>是数据对象的集合，同一簇中的对象彼此相似，而不同簇中对象彼此相异。</a:t>
            </a:r>
            <a:endParaRPr lang="en-US" altLang="zh-CN" sz="1700" dirty="0"/>
          </a:p>
          <a:p>
            <a:pPr marL="285750" indent="-285750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u"/>
            </a:pPr>
            <a:r>
              <a:rPr lang="zh-CN" altLang="en-US" sz="1700" dirty="0"/>
              <a:t>将物理或抽象对象的集合划分为相似对象的类的过程称为</a:t>
            </a:r>
            <a:r>
              <a:rPr lang="zh-CN" altLang="en-US" sz="1700" b="1" dirty="0">
                <a:solidFill>
                  <a:srgbClr val="FF0000"/>
                </a:solidFill>
              </a:rPr>
              <a:t>聚类</a:t>
            </a:r>
            <a:r>
              <a:rPr lang="zh-CN" altLang="en-US" sz="1700" dirty="0"/>
              <a:t>。</a:t>
            </a:r>
            <a:endParaRPr lang="en-US" altLang="zh-CN" sz="1700" dirty="0"/>
          </a:p>
          <a:p>
            <a:pPr marL="285750" indent="-285750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u"/>
            </a:pPr>
            <a:r>
              <a:rPr lang="zh-CN" altLang="en-US" sz="1700" dirty="0"/>
              <a:t>聚类分析是数据挖掘研究的一个活跃领域，已开发的</a:t>
            </a:r>
            <a:r>
              <a:rPr lang="zh-CN" altLang="en-US" sz="1700" b="1" dirty="0">
                <a:solidFill>
                  <a:srgbClr val="FF0000"/>
                </a:solidFill>
              </a:rPr>
              <a:t>聚类算法</a:t>
            </a:r>
            <a:r>
              <a:rPr lang="zh-CN" altLang="en-US" sz="1700" dirty="0"/>
              <a:t>有：</a:t>
            </a:r>
            <a:endParaRPr lang="en-US" altLang="zh-CN" sz="1700" dirty="0"/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zh-CN" altLang="en-US" sz="1700" b="1" dirty="0">
                <a:solidFill>
                  <a:srgbClr val="0000FF"/>
                </a:solidFill>
              </a:rPr>
              <a:t>划分方法</a:t>
            </a:r>
            <a:r>
              <a:rPr lang="en-US" altLang="zh-CN" sz="1700" b="1" dirty="0">
                <a:solidFill>
                  <a:srgbClr val="0000FF"/>
                </a:solidFill>
              </a:rPr>
              <a:t>: </a:t>
            </a:r>
            <a:r>
              <a:rPr lang="en-US" altLang="zh-CN" sz="1700" dirty="0"/>
              <a:t>k-means, k-medoids, CLARANS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zh-CN" altLang="en-US" sz="1700" b="1" dirty="0">
                <a:solidFill>
                  <a:srgbClr val="0000FF"/>
                </a:solidFill>
              </a:rPr>
              <a:t>层次方法：</a:t>
            </a:r>
            <a:r>
              <a:rPr lang="en-US" altLang="zh-CN" sz="1700" dirty="0"/>
              <a:t>BIRCH, ROCK, CHAMELEON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zh-CN" altLang="en-US" sz="1700" b="1" dirty="0">
                <a:solidFill>
                  <a:srgbClr val="0000FF"/>
                </a:solidFill>
              </a:rPr>
              <a:t>基于密度的方法：</a:t>
            </a:r>
            <a:r>
              <a:rPr lang="en-US" altLang="zh-CN" sz="1700" dirty="0"/>
              <a:t>DBSCAN, OPTICS, DENCLUE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zh-CN" altLang="en-US" sz="1700" dirty="0">
                <a:solidFill>
                  <a:srgbClr val="FF0000"/>
                </a:solidFill>
              </a:rPr>
              <a:t>基于网格的方法：</a:t>
            </a:r>
            <a:r>
              <a:rPr lang="en-US" altLang="zh-CN" sz="1700" dirty="0">
                <a:solidFill>
                  <a:srgbClr val="FF0000"/>
                </a:solidFill>
              </a:rPr>
              <a:t>STING, CLIQUE</a:t>
            </a:r>
          </a:p>
          <a:p>
            <a:pPr lvl="1">
              <a:lnSpc>
                <a:spcPct val="150000"/>
              </a:lnSpc>
            </a:pPr>
            <a:r>
              <a:rPr lang="zh-CN" altLang="en-US" sz="1700" dirty="0">
                <a:solidFill>
                  <a:srgbClr val="FF0000"/>
                </a:solidFill>
              </a:rPr>
              <a:t>基于模型的方法（</a:t>
            </a:r>
            <a:r>
              <a:rPr lang="en-US" altLang="zh-CN" sz="1700" dirty="0">
                <a:solidFill>
                  <a:srgbClr val="FF0000"/>
                </a:solidFill>
              </a:rPr>
              <a:t>model-based methods</a:t>
            </a:r>
            <a:r>
              <a:rPr lang="zh-CN" altLang="en-US" sz="1700" dirty="0">
                <a:solidFill>
                  <a:srgbClr val="FF0000"/>
                </a:solidFill>
              </a:rPr>
              <a:t>）：高斯混合模型</a:t>
            </a:r>
            <a:endParaRPr lang="en-US" altLang="zh-CN" sz="1700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sz="1700" dirty="0">
                <a:solidFill>
                  <a:srgbClr val="FF0000"/>
                </a:solidFill>
              </a:rPr>
              <a:t>基于图的聚类（</a:t>
            </a:r>
            <a:r>
              <a:rPr lang="en-US" altLang="zh-CN" sz="1700" dirty="0">
                <a:solidFill>
                  <a:srgbClr val="FF0000"/>
                </a:solidFill>
              </a:rPr>
              <a:t>graph-based methods</a:t>
            </a:r>
            <a:r>
              <a:rPr lang="zh-CN" altLang="en-US" sz="1700" dirty="0">
                <a:solidFill>
                  <a:srgbClr val="FF0000"/>
                </a:solidFill>
              </a:rPr>
              <a:t>）：谱聚类</a:t>
            </a:r>
            <a:endParaRPr lang="en-US" altLang="zh-CN" sz="1700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rgbClr val="0000FF"/>
                </a:solidFill>
              </a:rPr>
              <a:t>聚类评估：</a:t>
            </a:r>
            <a:endParaRPr lang="en-US" altLang="zh-CN" b="1" dirty="0">
              <a:solidFill>
                <a:srgbClr val="0000FF"/>
              </a:solidFill>
            </a:endParaRP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估计聚类趋势：霍普金斯统计量评估是否存在非均匀分布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确定簇数：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测定聚类质量：外在方法，内在方法（轮廓系数）</a:t>
            </a:r>
          </a:p>
        </p:txBody>
      </p:sp>
      <p:pic>
        <p:nvPicPr>
          <p:cNvPr id="5" name="图片占位符 3">
            <a:extLst>
              <a:ext uri="{FF2B5EF4-FFF2-40B4-BE49-F238E27FC236}">
                <a16:creationId xmlns:a16="http://schemas.microsoft.com/office/drawing/2014/main" id="{BFC647FF-B788-44B1-BA39-BF49175FF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rcRect t="19821" b="19821"/>
          <a:stretch>
            <a:fillRect/>
          </a:stretch>
        </p:blipFill>
        <p:spPr>
          <a:xfrm>
            <a:off x="83741" y="3788228"/>
            <a:ext cx="2434268" cy="117432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11707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0" y="0"/>
            <a:ext cx="2601752" cy="6858000"/>
          </a:xfrm>
          <a:prstGeom prst="rect">
            <a:avLst/>
          </a:prstGeom>
          <a:solidFill>
            <a:srgbClr val="44669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68564" tIns="34282" rIns="68564" bIns="3428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37" name="TextBox 36"/>
          <p:cNvSpPr txBox="1"/>
          <p:nvPr/>
        </p:nvSpPr>
        <p:spPr>
          <a:xfrm>
            <a:off x="248002" y="2912565"/>
            <a:ext cx="2105747" cy="646201"/>
          </a:xfrm>
          <a:prstGeom prst="rect">
            <a:avLst/>
          </a:prstGeom>
          <a:noFill/>
        </p:spPr>
        <p:txBody>
          <a:bodyPr wrap="square" lIns="91440" tIns="45719" rIns="91440" bIns="45719">
            <a:spAutoFit/>
          </a:bodyPr>
          <a:lstStyle/>
          <a:p>
            <a:pPr algn="ctr">
              <a:defRPr/>
            </a:pPr>
            <a:r>
              <a:rPr lang="en-US" altLang="zh-CN" sz="3599" b="1" spc="1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Outline</a:t>
            </a:r>
            <a:endParaRPr lang="zh-CN" altLang="en-US" sz="2399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3690938" y="669846"/>
            <a:ext cx="479252" cy="68827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9" tIns="45725" rIns="91449" bIns="45725" anchor="ctr"/>
          <a:lstStyle/>
          <a:p>
            <a:pPr algn="ctr">
              <a:defRPr/>
            </a:pPr>
            <a:r>
              <a:rPr lang="en-US" altLang="zh-CN" sz="2699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1</a:t>
            </a:r>
            <a:endParaRPr lang="zh-CN" altLang="en-US" sz="2699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514580" y="669846"/>
            <a:ext cx="6491791" cy="688278"/>
            <a:chOff x="6339097" y="1573726"/>
            <a:chExt cx="3744416" cy="511504"/>
          </a:xfrm>
          <a:solidFill>
            <a:schemeClr val="bg2">
              <a:lumMod val="90000"/>
            </a:schemeClr>
          </a:solidFill>
        </p:grpSpPr>
        <p:sp>
          <p:nvSpPr>
            <p:cNvPr id="18" name="圆角矩形 17"/>
            <p:cNvSpPr/>
            <p:nvPr/>
          </p:nvSpPr>
          <p:spPr>
            <a:xfrm>
              <a:off x="6339097" y="1573726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9" tIns="45725" rIns="91449" bIns="45725" anchor="ctr"/>
            <a:lstStyle/>
            <a:p>
              <a:pPr algn="ctr">
                <a:defRPr/>
              </a:pPr>
              <a:endParaRPr lang="zh-CN" altLang="en-US" sz="200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551048" y="1614820"/>
              <a:ext cx="2653074" cy="388846"/>
            </a:xfrm>
            <a:prstGeom prst="rect">
              <a:avLst/>
            </a:prstGeom>
            <a:grpFill/>
          </p:spPr>
          <p:txBody>
            <a:bodyPr wrap="square" lIns="91449" tIns="45725" rIns="91449" bIns="45725">
              <a:spAutoFit/>
            </a:bodyPr>
            <a:lstStyle/>
            <a:p>
              <a:pPr>
                <a:defRPr/>
              </a:pPr>
              <a:r>
                <a:rPr lang="zh-CN" altLang="en-US" sz="2800" b="1" kern="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什么是聚类分析</a:t>
              </a:r>
            </a:p>
          </p:txBody>
        </p:sp>
      </p:grpSp>
      <p:sp>
        <p:nvSpPr>
          <p:cNvPr id="20" name="圆角矩形 19"/>
          <p:cNvSpPr/>
          <p:nvPr/>
        </p:nvSpPr>
        <p:spPr>
          <a:xfrm>
            <a:off x="3690938" y="1633626"/>
            <a:ext cx="479252" cy="68827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9" tIns="45725" rIns="91449" bIns="45725" anchor="ctr"/>
          <a:lstStyle/>
          <a:p>
            <a:pPr algn="ctr">
              <a:defRPr/>
            </a:pPr>
            <a:r>
              <a:rPr lang="en-US" altLang="zh-CN" sz="2699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2</a:t>
            </a:r>
            <a:endParaRPr lang="zh-CN" altLang="en-US" sz="2699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492266" y="1633626"/>
            <a:ext cx="6491791" cy="688278"/>
            <a:chOff x="6315199" y="2410178"/>
            <a:chExt cx="3744416" cy="511504"/>
          </a:xfrm>
          <a:solidFill>
            <a:schemeClr val="bg2">
              <a:lumMod val="90000"/>
            </a:schemeClr>
          </a:solidFill>
        </p:grpSpPr>
        <p:sp>
          <p:nvSpPr>
            <p:cNvPr id="22" name="圆角矩形 21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9" tIns="45725" rIns="91449" bIns="45725" anchor="ctr"/>
            <a:lstStyle/>
            <a:p>
              <a:pPr algn="ctr">
                <a:defRPr/>
              </a:pPr>
              <a:endParaRPr lang="zh-CN" altLang="en-US" sz="200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6547172" y="2450467"/>
              <a:ext cx="3389370" cy="388846"/>
            </a:xfrm>
            <a:prstGeom prst="rect">
              <a:avLst/>
            </a:prstGeom>
            <a:grpFill/>
          </p:spPr>
          <p:txBody>
            <a:bodyPr wrap="square" lIns="91449" tIns="45725" rIns="91449" bIns="45725">
              <a:spAutoFit/>
            </a:bodyPr>
            <a:lstStyle/>
            <a:p>
              <a:pPr>
                <a:defRPr/>
              </a:pPr>
              <a:r>
                <a:rPr lang="zh-CN" altLang="en-US" sz="2800" b="1" kern="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主要聚类方法的分类</a:t>
              </a:r>
            </a:p>
          </p:txBody>
        </p:sp>
      </p:grpSp>
      <p:sp>
        <p:nvSpPr>
          <p:cNvPr id="24" name="圆角矩形 23"/>
          <p:cNvSpPr/>
          <p:nvPr/>
        </p:nvSpPr>
        <p:spPr>
          <a:xfrm>
            <a:off x="3690938" y="2597406"/>
            <a:ext cx="479252" cy="68827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9" tIns="45725" rIns="91449" bIns="45725" anchor="ctr"/>
          <a:lstStyle/>
          <a:p>
            <a:pPr algn="ctr">
              <a:defRPr/>
            </a:pPr>
            <a:r>
              <a:rPr lang="en-US" altLang="zh-CN" sz="2699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3</a:t>
            </a:r>
            <a:endParaRPr lang="zh-CN" altLang="en-US" sz="2699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514580" y="2597406"/>
            <a:ext cx="6491791" cy="688278"/>
            <a:chOff x="6339097" y="3296031"/>
            <a:chExt cx="3744416" cy="511504"/>
          </a:xfrm>
          <a:solidFill>
            <a:schemeClr val="bg2">
              <a:lumMod val="90000"/>
            </a:schemeClr>
          </a:solidFill>
        </p:grpSpPr>
        <p:sp>
          <p:nvSpPr>
            <p:cNvPr id="26" name="圆角矩形 25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9" tIns="45725" rIns="91449" bIns="45725" anchor="ctr"/>
            <a:lstStyle/>
            <a:p>
              <a:pPr algn="ctr">
                <a:defRPr/>
              </a:pPr>
              <a:endParaRPr lang="zh-CN" altLang="en-US" sz="200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551048" y="3336319"/>
              <a:ext cx="3389370" cy="388846"/>
            </a:xfrm>
            <a:prstGeom prst="rect">
              <a:avLst/>
            </a:prstGeom>
            <a:grpFill/>
          </p:spPr>
          <p:txBody>
            <a:bodyPr wrap="square" lIns="91449" tIns="45725" rIns="91449" bIns="45725">
              <a:spAutoFit/>
            </a:bodyPr>
            <a:lstStyle/>
            <a:p>
              <a:pPr>
                <a:defRPr/>
              </a:pPr>
              <a:r>
                <a:rPr lang="zh-CN" altLang="en-US" sz="2800" b="1" kern="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划分方法</a:t>
              </a:r>
            </a:p>
          </p:txBody>
        </p:sp>
      </p:grpSp>
      <p:sp>
        <p:nvSpPr>
          <p:cNvPr id="38" name="圆角矩形 37"/>
          <p:cNvSpPr/>
          <p:nvPr/>
        </p:nvSpPr>
        <p:spPr>
          <a:xfrm>
            <a:off x="3690938" y="3561186"/>
            <a:ext cx="479252" cy="68827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9" tIns="45725" rIns="91449" bIns="45725" anchor="ctr"/>
          <a:lstStyle/>
          <a:p>
            <a:pPr algn="ctr">
              <a:defRPr/>
            </a:pPr>
            <a:r>
              <a:rPr lang="en-US" altLang="zh-CN" sz="2699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4</a:t>
            </a:r>
            <a:endParaRPr lang="zh-CN" altLang="en-US" sz="2699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43" name="组合 24"/>
          <p:cNvGrpSpPr/>
          <p:nvPr/>
        </p:nvGrpSpPr>
        <p:grpSpPr>
          <a:xfrm>
            <a:off x="4514580" y="3561186"/>
            <a:ext cx="6491791" cy="688278"/>
            <a:chOff x="6339097" y="3296031"/>
            <a:chExt cx="3744416" cy="511504"/>
          </a:xfrm>
          <a:solidFill>
            <a:schemeClr val="bg2">
              <a:lumMod val="90000"/>
            </a:schemeClr>
          </a:solidFill>
        </p:grpSpPr>
        <p:sp>
          <p:nvSpPr>
            <p:cNvPr id="44" name="圆角矩形 43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9" tIns="45725" rIns="91449" bIns="45725" anchor="ctr"/>
            <a:lstStyle/>
            <a:p>
              <a:pPr algn="ctr">
                <a:defRPr/>
              </a:pPr>
              <a:endParaRPr lang="zh-CN" altLang="en-US" sz="200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551048" y="3336319"/>
              <a:ext cx="3389370" cy="388846"/>
            </a:xfrm>
            <a:prstGeom prst="rect">
              <a:avLst/>
            </a:prstGeom>
            <a:grpFill/>
          </p:spPr>
          <p:txBody>
            <a:bodyPr wrap="square" lIns="91449" tIns="45725" rIns="91449" bIns="45725">
              <a:spAutoFit/>
            </a:bodyPr>
            <a:lstStyle/>
            <a:p>
              <a:pPr>
                <a:defRPr/>
              </a:pPr>
              <a:r>
                <a:rPr lang="zh-CN" altLang="en-US" sz="2800" b="1" kern="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层次方法</a:t>
              </a:r>
            </a:p>
          </p:txBody>
        </p:sp>
      </p:grp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2127B953-F3E1-9744-AB0A-1F548300CA90}"/>
              </a:ext>
            </a:extLst>
          </p:cNvPr>
          <p:cNvSpPr/>
          <p:nvPr/>
        </p:nvSpPr>
        <p:spPr>
          <a:xfrm>
            <a:off x="3690938" y="4524966"/>
            <a:ext cx="479252" cy="688278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9" tIns="45725" rIns="91449" bIns="45725" anchor="ctr"/>
          <a:lstStyle/>
          <a:p>
            <a:pPr algn="ctr">
              <a:defRPr/>
            </a:pPr>
            <a:r>
              <a:rPr lang="en-US" altLang="zh-CN" sz="2699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5</a:t>
            </a:r>
            <a:endParaRPr lang="zh-CN" altLang="en-US" sz="2699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29" name="组合 24">
            <a:extLst>
              <a:ext uri="{FF2B5EF4-FFF2-40B4-BE49-F238E27FC236}">
                <a16:creationId xmlns:a16="http://schemas.microsoft.com/office/drawing/2014/main" id="{F1A7B4DE-03FF-E04B-938E-4CE3B906EFCE}"/>
              </a:ext>
            </a:extLst>
          </p:cNvPr>
          <p:cNvGrpSpPr/>
          <p:nvPr/>
        </p:nvGrpSpPr>
        <p:grpSpPr>
          <a:xfrm>
            <a:off x="4514580" y="4524966"/>
            <a:ext cx="6491791" cy="688278"/>
            <a:chOff x="6339097" y="3296031"/>
            <a:chExt cx="3744416" cy="511504"/>
          </a:xfrm>
          <a:solidFill>
            <a:schemeClr val="bg2">
              <a:lumMod val="90000"/>
            </a:schemeClr>
          </a:solidFill>
        </p:grpSpPr>
        <p:sp>
          <p:nvSpPr>
            <p:cNvPr id="30" name="圆角矩形 29">
              <a:extLst>
                <a:ext uri="{FF2B5EF4-FFF2-40B4-BE49-F238E27FC236}">
                  <a16:creationId xmlns:a16="http://schemas.microsoft.com/office/drawing/2014/main" id="{A81C63FE-06C8-3A42-93F6-44C4F9B8F4B7}"/>
                </a:ext>
              </a:extLst>
            </p:cNvPr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9" tIns="45725" rIns="91449" bIns="45725" anchor="ctr"/>
            <a:lstStyle/>
            <a:p>
              <a:pPr algn="ctr">
                <a:defRPr/>
              </a:pPr>
              <a:endParaRPr lang="zh-CN" altLang="en-US" sz="200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2D92BF17-737A-6845-AE44-9F75C81EAC72}"/>
                </a:ext>
              </a:extLst>
            </p:cNvPr>
            <p:cNvSpPr/>
            <p:nvPr/>
          </p:nvSpPr>
          <p:spPr>
            <a:xfrm>
              <a:off x="6551048" y="3336319"/>
              <a:ext cx="3389370" cy="388846"/>
            </a:xfrm>
            <a:prstGeom prst="rect">
              <a:avLst/>
            </a:prstGeom>
            <a:grpFill/>
          </p:spPr>
          <p:txBody>
            <a:bodyPr wrap="square" lIns="91449" tIns="45725" rIns="91449" bIns="45725">
              <a:spAutoFit/>
            </a:bodyPr>
            <a:lstStyle/>
            <a:p>
              <a:pPr>
                <a:defRPr/>
              </a:pPr>
              <a:r>
                <a:rPr lang="zh-CN" altLang="en-US" sz="2800" b="1" kern="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基于密度的方法</a:t>
              </a:r>
            </a:p>
          </p:txBody>
        </p:sp>
      </p:grp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80FBB8ED-EAD9-F341-89CC-282AAA3399CC}"/>
              </a:ext>
            </a:extLst>
          </p:cNvPr>
          <p:cNvSpPr/>
          <p:nvPr/>
        </p:nvSpPr>
        <p:spPr>
          <a:xfrm>
            <a:off x="3690938" y="5488744"/>
            <a:ext cx="479252" cy="68827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9" tIns="45725" rIns="91449" bIns="45725" anchor="ctr"/>
          <a:lstStyle/>
          <a:p>
            <a:pPr algn="ctr">
              <a:defRPr/>
            </a:pPr>
            <a:r>
              <a:rPr lang="en-US" altLang="zh-CN" sz="2699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6</a:t>
            </a:r>
            <a:endParaRPr lang="zh-CN" altLang="en-US" sz="2699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33" name="组合 24">
            <a:extLst>
              <a:ext uri="{FF2B5EF4-FFF2-40B4-BE49-F238E27FC236}">
                <a16:creationId xmlns:a16="http://schemas.microsoft.com/office/drawing/2014/main" id="{A597F929-7081-8B47-BB6A-79E61E5FAE93}"/>
              </a:ext>
            </a:extLst>
          </p:cNvPr>
          <p:cNvGrpSpPr/>
          <p:nvPr/>
        </p:nvGrpSpPr>
        <p:grpSpPr>
          <a:xfrm>
            <a:off x="4514580" y="5488744"/>
            <a:ext cx="6491791" cy="688278"/>
            <a:chOff x="6339097" y="3296031"/>
            <a:chExt cx="3744416" cy="511504"/>
          </a:xfrm>
          <a:solidFill>
            <a:schemeClr val="accent1"/>
          </a:solidFill>
        </p:grpSpPr>
        <p:sp>
          <p:nvSpPr>
            <p:cNvPr id="34" name="圆角矩形 33">
              <a:extLst>
                <a:ext uri="{FF2B5EF4-FFF2-40B4-BE49-F238E27FC236}">
                  <a16:creationId xmlns:a16="http://schemas.microsoft.com/office/drawing/2014/main" id="{5A1148E0-F920-B04C-9F71-41B48613219D}"/>
                </a:ext>
              </a:extLst>
            </p:cNvPr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9" tIns="45725" rIns="91449" bIns="45725" anchor="ctr"/>
            <a:lstStyle/>
            <a:p>
              <a:pPr algn="ctr">
                <a:defRPr/>
              </a:pPr>
              <a:endParaRPr lang="zh-CN" altLang="en-US" sz="200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C9691816-50D7-D740-A865-AAA26FEC9281}"/>
                </a:ext>
              </a:extLst>
            </p:cNvPr>
            <p:cNvSpPr/>
            <p:nvPr/>
          </p:nvSpPr>
          <p:spPr>
            <a:xfrm>
              <a:off x="6551048" y="3336319"/>
              <a:ext cx="3389370" cy="388846"/>
            </a:xfrm>
            <a:prstGeom prst="rect">
              <a:avLst/>
            </a:prstGeom>
            <a:grpFill/>
          </p:spPr>
          <p:txBody>
            <a:bodyPr wrap="square" lIns="91449" tIns="45725" rIns="91449" bIns="45725">
              <a:spAutoFit/>
            </a:bodyPr>
            <a:lstStyle/>
            <a:p>
              <a:pPr>
                <a:defRPr/>
              </a:pPr>
              <a:r>
                <a:rPr lang="zh-CN" altLang="en-US" sz="28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聚类质量评估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725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kumimoji="1" lang="zh-CN" altLang="en-US" sz="4000" b="1" dirty="0">
                <a:latin typeface="+mj-lt"/>
                <a:ea typeface="+mj-ea"/>
                <a:cs typeface="+mj-cs"/>
              </a:rPr>
              <a:t>聚类评估</a:t>
            </a:r>
          </a:p>
        </p:txBody>
      </p:sp>
      <p:sp>
        <p:nvSpPr>
          <p:cNvPr id="69636" name="灯片编号占位符 3"/>
          <p:cNvSpPr>
            <a:spLocks noGrp="1"/>
          </p:cNvSpPr>
          <p:nvPr>
            <p:ph type="sldNum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7A230113-1AEB-41E2-9B4C-CACE6B2D9D8A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9635" name="内容占位符 2">
            <a:extLst>
              <a:ext uri="{FF2B5EF4-FFF2-40B4-BE49-F238E27FC236}">
                <a16:creationId xmlns:a16="http://schemas.microsoft.com/office/drawing/2014/main" id="{F97A8FBA-69A0-42D8-8858-A926D81CBD13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0284" y="1425699"/>
            <a:ext cx="5518671" cy="472825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dirty="0" err="1">
                <a:solidFill>
                  <a:srgbClr val="0000FF"/>
                </a:solidFill>
              </a:rPr>
              <a:t>聚类评估：</a:t>
            </a:r>
            <a:r>
              <a:rPr dirty="0" err="1"/>
              <a:t>估计在数据集上进行聚类的</a:t>
            </a:r>
            <a:r>
              <a:rPr dirty="0" err="1">
                <a:solidFill>
                  <a:srgbClr val="FF0000"/>
                </a:solidFill>
              </a:rPr>
              <a:t>可行性</a:t>
            </a:r>
            <a:r>
              <a:rPr dirty="0" err="1"/>
              <a:t>和聚类结果的</a:t>
            </a:r>
            <a:r>
              <a:rPr dirty="0" err="1">
                <a:solidFill>
                  <a:srgbClr val="FF0000"/>
                </a:solidFill>
              </a:rPr>
              <a:t>质量</a:t>
            </a:r>
            <a:endParaRPr lang="en-US" dirty="0">
              <a:solidFill>
                <a:srgbClr val="FF0000"/>
              </a:solidFill>
            </a:endParaRPr>
          </a:p>
          <a:p>
            <a:pPr>
              <a:defRPr/>
            </a:pPr>
            <a:endParaRPr dirty="0"/>
          </a:p>
        </p:txBody>
      </p:sp>
      <p:sp>
        <p:nvSpPr>
          <p:cNvPr id="5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3962239" y="62864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内容占位符 2"/>
          <p:cNvSpPr txBox="1">
            <a:spLocks noChangeArrowheads="1"/>
          </p:cNvSpPr>
          <p:nvPr/>
        </p:nvSpPr>
        <p:spPr>
          <a:xfrm>
            <a:off x="663052" y="2738743"/>
            <a:ext cx="4646066" cy="306838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rgbClr val="0000FF"/>
                </a:solidFill>
              </a:rPr>
              <a:t>估计聚类趋势</a:t>
            </a:r>
          </a:p>
          <a:p>
            <a:pPr lvl="1"/>
            <a:r>
              <a:rPr lang="zh-CN" altLang="en-US" dirty="0" smtClean="0"/>
              <a:t>霍普金斯统计量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rgbClr val="0000FF"/>
                </a:solidFill>
              </a:rPr>
              <a:t>确定数据集中的簇数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rgbClr val="0000FF"/>
                </a:solidFill>
              </a:rPr>
              <a:t>测定聚类质量</a:t>
            </a:r>
          </a:p>
          <a:p>
            <a:pPr lvl="1"/>
            <a:r>
              <a:rPr lang="zh-CN" altLang="en-US" dirty="0" smtClean="0"/>
              <a:t>外在方法</a:t>
            </a:r>
          </a:p>
          <a:p>
            <a:pPr lvl="1"/>
            <a:r>
              <a:rPr lang="zh-CN" altLang="en-US" dirty="0" smtClean="0"/>
              <a:t>内在方法：轮廓系数</a:t>
            </a:r>
            <a:endParaRPr lang="zh-CN" altLang="en-US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F97A8FBA-69A0-42D8-8858-A926D81CBD13}"/>
              </a:ext>
            </a:extLst>
          </p:cNvPr>
          <p:cNvSpPr txBox="1">
            <a:spLocks noChangeArrowheads="1"/>
          </p:cNvSpPr>
          <p:nvPr/>
        </p:nvSpPr>
        <p:spPr>
          <a:xfrm>
            <a:off x="6382138" y="1425699"/>
            <a:ext cx="5421085" cy="472825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zh-CN" altLang="en-US" u="sng" dirty="0" smtClean="0">
                <a:solidFill>
                  <a:srgbClr val="0000FF"/>
                </a:solidFill>
              </a:rPr>
              <a:t>估计聚类趋势</a:t>
            </a:r>
            <a:r>
              <a:rPr lang="zh-CN" altLang="en-US" dirty="0" smtClean="0"/>
              <a:t>：对于给定的数据集，评估该数据集是否存在</a:t>
            </a:r>
            <a:r>
              <a:rPr lang="zh-CN" altLang="en-US" dirty="0" smtClean="0">
                <a:solidFill>
                  <a:srgbClr val="FF0000"/>
                </a:solidFill>
              </a:rPr>
              <a:t>非随机结构</a:t>
            </a:r>
          </a:p>
          <a:p>
            <a:pPr lvl="1">
              <a:buFont typeface="Wingdings" panose="05000000000000000000" pitchFamily="2" charset="2"/>
              <a:buChar char="ü"/>
              <a:defRPr/>
            </a:pPr>
            <a:r>
              <a:rPr lang="zh-CN" altLang="en-US" dirty="0" smtClean="0">
                <a:solidFill>
                  <a:srgbClr val="FF0000"/>
                </a:solidFill>
              </a:rPr>
              <a:t>聚类分析有意义，仅当数据中存在非随机结构</a:t>
            </a:r>
          </a:p>
          <a:p>
            <a:pPr lvl="2">
              <a:defRPr/>
            </a:pPr>
            <a:r>
              <a:rPr lang="zh-CN" altLang="en-US" dirty="0" smtClean="0"/>
              <a:t>没有任何非随机结构的数据集，如数据空间中均匀分布的点，尽管可以进行聚类，但这些簇是随机的，就没有任何意义</a:t>
            </a:r>
          </a:p>
          <a:p>
            <a:pPr lvl="1">
              <a:buFont typeface="Wingdings" panose="05000000000000000000" pitchFamily="2" charset="2"/>
              <a:buChar char="ü"/>
              <a:defRPr/>
            </a:pPr>
            <a:r>
              <a:rPr lang="zh-CN" altLang="en-US" dirty="0" smtClean="0">
                <a:solidFill>
                  <a:srgbClr val="FF0000"/>
                </a:solidFill>
              </a:rPr>
              <a:t>聚类要求数据非均匀分布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5148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6640125" y="637139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kumimoji="1" lang="zh-CN" altLang="en-US" sz="4000" b="1" dirty="0">
                <a:latin typeface="+mj-lt"/>
                <a:ea typeface="+mj-ea"/>
                <a:cs typeface="+mj-cs"/>
              </a:rPr>
              <a:t>估计聚类趋势</a:t>
            </a:r>
          </a:p>
        </p:txBody>
      </p:sp>
      <p:sp>
        <p:nvSpPr>
          <p:cNvPr id="70660" name="灯片编号占位符 3"/>
          <p:cNvSpPr>
            <a:spLocks noGrp="1"/>
          </p:cNvSpPr>
          <p:nvPr>
            <p:ph type="sldNum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54C424CD-BDCA-4B32-9C38-64F3C8062E6C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2947" name="内容占位符 2">
            <a:extLst>
              <a:ext uri="{FF2B5EF4-FFF2-40B4-BE49-F238E27FC236}">
                <a16:creationId xmlns:a16="http://schemas.microsoft.com/office/drawing/2014/main" id="{AA3C8167-E834-4614-804E-098EB3EAE48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22292" y="1425699"/>
            <a:ext cx="8288308" cy="4728252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dirty="0" err="1">
                <a:solidFill>
                  <a:srgbClr val="0000FF"/>
                </a:solidFill>
              </a:rPr>
              <a:t>霍普金斯统计量</a:t>
            </a:r>
            <a:r>
              <a:rPr lang="en-US" altLang="zh-CN" dirty="0"/>
              <a:t>(Hopkins Statistic)</a:t>
            </a:r>
          </a:p>
          <a:p>
            <a:pPr lvl="1">
              <a:defRPr/>
            </a:pPr>
            <a:r>
              <a:rPr sz="2000" dirty="0" err="1"/>
              <a:t>是一种空间统计量，检验空间分布的变量的空间随机性</a:t>
            </a:r>
            <a:r>
              <a:rPr sz="2000" dirty="0"/>
              <a:t>。</a:t>
            </a:r>
          </a:p>
          <a:p>
            <a:pPr lvl="1">
              <a:defRPr/>
            </a:pPr>
            <a:r>
              <a:rPr sz="2000" dirty="0" err="1" smtClean="0"/>
              <a:t>计算</a:t>
            </a:r>
            <a:r>
              <a:rPr lang="zh-CN" altLang="en-US" sz="2000" dirty="0"/>
              <a:t>方法</a:t>
            </a:r>
            <a:r>
              <a:rPr sz="2000" dirty="0" smtClean="0"/>
              <a:t>：</a:t>
            </a:r>
            <a:endParaRPr sz="2000" dirty="0"/>
          </a:p>
          <a:p>
            <a:pPr marL="457200" lvl="1" indent="0">
              <a:lnSpc>
                <a:spcPct val="150000"/>
              </a:lnSpc>
              <a:buNone/>
              <a:defRPr/>
            </a:pPr>
            <a:r>
              <a:rPr lang="en-US" altLang="zh-CN" sz="1600" dirty="0"/>
              <a:t>(1) </a:t>
            </a:r>
            <a:r>
              <a:rPr sz="1600" dirty="0" err="1"/>
              <a:t>均匀地从</a:t>
            </a:r>
            <a:r>
              <a:rPr lang="en-US" altLang="zh-CN" sz="1600" dirty="0" err="1">
                <a:solidFill>
                  <a:srgbClr val="FF0000"/>
                </a:solidFill>
              </a:rPr>
              <a:t>D</a:t>
            </a:r>
            <a:r>
              <a:rPr sz="1600" dirty="0" err="1">
                <a:solidFill>
                  <a:srgbClr val="FF0000"/>
                </a:solidFill>
              </a:rPr>
              <a:t>的空间</a:t>
            </a:r>
            <a:r>
              <a:rPr sz="1600" dirty="0" err="1"/>
              <a:t>中抽取</a:t>
            </a:r>
            <a:r>
              <a:rPr lang="en-US" altLang="zh-CN" sz="1600" dirty="0" err="1"/>
              <a:t>n</a:t>
            </a:r>
            <a:r>
              <a:rPr sz="1600" dirty="0" err="1"/>
              <a:t>个点</a:t>
            </a:r>
            <a:r>
              <a:rPr lang="en-US" sz="1600" dirty="0"/>
              <a:t> </a:t>
            </a:r>
            <a:r>
              <a:rPr lang="en-US" altLang="zh-CN" sz="1600" dirty="0"/>
              <a:t>p1,p2,...</a:t>
            </a:r>
            <a:r>
              <a:rPr lang="en-US" altLang="zh-CN" sz="1600" dirty="0" err="1"/>
              <a:t>pn</a:t>
            </a:r>
            <a:r>
              <a:rPr lang="en-US" altLang="zh-CN" sz="1600" dirty="0"/>
              <a:t>, </a:t>
            </a:r>
            <a:r>
              <a:rPr sz="1600" dirty="0" err="1"/>
              <a:t>对每个点</a:t>
            </a:r>
            <a:r>
              <a:rPr lang="en-US" altLang="zh-CN" sz="1600" dirty="0" err="1"/>
              <a:t>pi</a:t>
            </a:r>
            <a:r>
              <a:rPr lang="en-US" altLang="zh-CN" sz="1600" dirty="0"/>
              <a:t> (1≤i≤n), </a:t>
            </a:r>
            <a:r>
              <a:rPr sz="1600" dirty="0" err="1"/>
              <a:t>找出</a:t>
            </a:r>
            <a:r>
              <a:rPr lang="en-US" altLang="zh-CN" sz="1600" dirty="0" err="1"/>
              <a:t>pi</a:t>
            </a:r>
            <a:r>
              <a:rPr lang="en-US" altLang="zh-CN" sz="1600" dirty="0"/>
              <a:t> </a:t>
            </a:r>
            <a:r>
              <a:rPr sz="1600" dirty="0" err="1"/>
              <a:t>在</a:t>
            </a:r>
            <a:r>
              <a:rPr lang="en-US" altLang="zh-CN" sz="1600" dirty="0" err="1"/>
              <a:t>D</a:t>
            </a:r>
            <a:r>
              <a:rPr sz="1600" dirty="0" err="1"/>
              <a:t>中的最近邻，并令</a:t>
            </a:r>
            <a:r>
              <a:rPr lang="en-US" altLang="zh-CN" sz="1600" dirty="0" err="1"/>
              <a:t>xi</a:t>
            </a:r>
            <a:r>
              <a:rPr lang="en-US" altLang="zh-CN" sz="1600" dirty="0"/>
              <a:t> </a:t>
            </a:r>
            <a:r>
              <a:rPr sz="1600" dirty="0" err="1"/>
              <a:t>为</a:t>
            </a:r>
            <a:r>
              <a:rPr lang="en-US" altLang="zh-CN" sz="1600" dirty="0" err="1"/>
              <a:t>pi</a:t>
            </a:r>
            <a:r>
              <a:rPr lang="en-US" altLang="zh-CN" sz="1600" dirty="0"/>
              <a:t> </a:t>
            </a:r>
            <a:r>
              <a:rPr sz="1600" dirty="0" err="1"/>
              <a:t>与它在</a:t>
            </a:r>
            <a:r>
              <a:rPr lang="en-US" altLang="zh-CN" sz="1600" dirty="0" err="1"/>
              <a:t>D</a:t>
            </a:r>
            <a:r>
              <a:rPr sz="1600" dirty="0" err="1"/>
              <a:t>中的最近邻之间的距离，即</a:t>
            </a:r>
            <a:endParaRPr sz="1600" dirty="0"/>
          </a:p>
          <a:p>
            <a:pPr marL="457200" lvl="1" indent="0">
              <a:lnSpc>
                <a:spcPct val="150000"/>
              </a:lnSpc>
              <a:spcBef>
                <a:spcPts val="1200"/>
              </a:spcBef>
              <a:buNone/>
              <a:defRPr/>
            </a:pPr>
            <a:r>
              <a:rPr lang="en-US" altLang="zh-CN" sz="1600" dirty="0"/>
              <a:t>(2) </a:t>
            </a:r>
            <a:r>
              <a:rPr sz="1600" dirty="0"/>
              <a:t>均匀地从</a:t>
            </a:r>
            <a:r>
              <a:rPr lang="en-US" altLang="zh-CN" sz="1600" dirty="0" smtClean="0">
                <a:solidFill>
                  <a:srgbClr val="0000FF"/>
                </a:solidFill>
              </a:rPr>
              <a:t>D</a:t>
            </a:r>
            <a:r>
              <a:rPr sz="1600" dirty="0" smtClean="0">
                <a:solidFill>
                  <a:srgbClr val="0000FF"/>
                </a:solidFill>
              </a:rPr>
              <a:t>中</a:t>
            </a:r>
            <a:r>
              <a:rPr sz="1600" dirty="0" smtClean="0"/>
              <a:t>抽取</a:t>
            </a:r>
            <a:r>
              <a:rPr lang="en-US" altLang="zh-CN" sz="1600" dirty="0"/>
              <a:t>n</a:t>
            </a:r>
            <a:r>
              <a:rPr sz="1600" dirty="0"/>
              <a:t>个点</a:t>
            </a:r>
            <a:r>
              <a:rPr lang="en-US" altLang="zh-CN" sz="1600" dirty="0"/>
              <a:t>q</a:t>
            </a:r>
            <a:r>
              <a:rPr lang="en-US" altLang="zh-CN" sz="1600" baseline="-25000" dirty="0"/>
              <a:t>1</a:t>
            </a:r>
            <a:r>
              <a:rPr lang="en-US" altLang="zh-CN" sz="1600" dirty="0"/>
              <a:t>,q</a:t>
            </a:r>
            <a:r>
              <a:rPr lang="en-US" altLang="zh-CN" sz="1600" baseline="-25000" dirty="0"/>
              <a:t>2</a:t>
            </a:r>
            <a:r>
              <a:rPr lang="en-US" altLang="zh-CN" sz="1600" dirty="0"/>
              <a:t>,...</a:t>
            </a:r>
            <a:r>
              <a:rPr lang="en-US" altLang="zh-CN" sz="1600" dirty="0" err="1"/>
              <a:t>q</a:t>
            </a:r>
            <a:r>
              <a:rPr lang="en-US" altLang="zh-CN" sz="1600" baseline="-25000" dirty="0" err="1"/>
              <a:t>n</a:t>
            </a:r>
            <a:r>
              <a:rPr lang="en-US" altLang="zh-CN" sz="1600" dirty="0"/>
              <a:t>, </a:t>
            </a:r>
            <a:r>
              <a:rPr sz="1600" dirty="0" err="1"/>
              <a:t>对每个点</a:t>
            </a:r>
            <a:r>
              <a:rPr lang="en-US" altLang="zh-CN" sz="1600" dirty="0" err="1"/>
              <a:t>q</a:t>
            </a:r>
            <a:r>
              <a:rPr lang="en-US" altLang="zh-CN" sz="1600" baseline="-25000" dirty="0" err="1"/>
              <a:t>i</a:t>
            </a:r>
            <a:r>
              <a:rPr lang="en-US" altLang="zh-CN" sz="1600" dirty="0"/>
              <a:t>(1≤i≤n), </a:t>
            </a:r>
            <a:r>
              <a:rPr sz="1600" dirty="0" err="1"/>
              <a:t>找出</a:t>
            </a:r>
            <a:r>
              <a:rPr lang="en-US" altLang="zh-CN" sz="1600" dirty="0" err="1"/>
              <a:t>q</a:t>
            </a:r>
            <a:r>
              <a:rPr lang="en-US" altLang="zh-CN" sz="1600" baseline="-25000" dirty="0" err="1"/>
              <a:t>i</a:t>
            </a:r>
            <a:r>
              <a:rPr sz="1600" dirty="0" err="1"/>
              <a:t>在</a:t>
            </a:r>
            <a:r>
              <a:rPr lang="en-US" altLang="zh-CN" sz="1600" dirty="0" err="1"/>
              <a:t>D</a:t>
            </a:r>
            <a:r>
              <a:rPr lang="en-US" altLang="zh-CN" sz="1600" dirty="0"/>
              <a:t>-{q</a:t>
            </a:r>
            <a:r>
              <a:rPr lang="en-US" altLang="zh-CN" sz="1600" baseline="-25000" dirty="0"/>
              <a:t>i</a:t>
            </a:r>
            <a:r>
              <a:rPr lang="en-US" altLang="zh-CN" sz="1600" dirty="0"/>
              <a:t>}</a:t>
            </a:r>
            <a:r>
              <a:rPr sz="1600" dirty="0" err="1"/>
              <a:t>中的最近邻，并令</a:t>
            </a:r>
            <a:r>
              <a:rPr lang="en-US" altLang="zh-CN" sz="1600" dirty="0" err="1"/>
              <a:t>y</a:t>
            </a:r>
            <a:r>
              <a:rPr lang="en-US" altLang="zh-CN" sz="1600" baseline="-25000" dirty="0" err="1"/>
              <a:t>i</a:t>
            </a:r>
            <a:r>
              <a:rPr sz="1600" dirty="0" err="1"/>
              <a:t>为</a:t>
            </a:r>
            <a:r>
              <a:rPr lang="en-US" altLang="zh-CN" sz="1600" dirty="0" err="1"/>
              <a:t>q</a:t>
            </a:r>
            <a:r>
              <a:rPr lang="en-US" altLang="zh-CN" sz="1600" baseline="-25000" dirty="0" err="1"/>
              <a:t>i</a:t>
            </a:r>
            <a:r>
              <a:rPr sz="1600" dirty="0" err="1"/>
              <a:t>与它在</a:t>
            </a:r>
            <a:r>
              <a:rPr lang="en-US" altLang="zh-CN" sz="1600" dirty="0" err="1"/>
              <a:t>D</a:t>
            </a:r>
            <a:r>
              <a:rPr lang="en-US" altLang="zh-CN" sz="1600" dirty="0"/>
              <a:t>-{q</a:t>
            </a:r>
            <a:r>
              <a:rPr lang="en-US" altLang="zh-CN" sz="1600" baseline="-25000" dirty="0"/>
              <a:t>i</a:t>
            </a:r>
            <a:r>
              <a:rPr lang="en-US" altLang="zh-CN" sz="1600" dirty="0"/>
              <a:t>}</a:t>
            </a:r>
            <a:r>
              <a:rPr sz="1600" dirty="0" err="1"/>
              <a:t>中的最近邻之间的距离</a:t>
            </a:r>
            <a:r>
              <a:rPr lang="en-US" altLang="zh-CN" sz="1600" dirty="0" err="1"/>
              <a:t>,</a:t>
            </a:r>
            <a:r>
              <a:rPr sz="1600" dirty="0" err="1"/>
              <a:t>即</a:t>
            </a:r>
            <a:endParaRPr lang="en-US" altLang="zh-CN" sz="1600" dirty="0"/>
          </a:p>
          <a:p>
            <a:pPr marL="457200" lvl="1" indent="0">
              <a:lnSpc>
                <a:spcPct val="150000"/>
              </a:lnSpc>
              <a:spcBef>
                <a:spcPts val="1200"/>
              </a:spcBef>
              <a:buNone/>
              <a:defRPr/>
            </a:pPr>
            <a:r>
              <a:rPr lang="en-US" altLang="zh-CN" sz="1600" dirty="0"/>
              <a:t>(3) </a:t>
            </a:r>
            <a:r>
              <a:rPr sz="1600" dirty="0" err="1">
                <a:solidFill>
                  <a:srgbClr val="FF0000"/>
                </a:solidFill>
              </a:rPr>
              <a:t>计算霍普金斯统计量</a:t>
            </a:r>
            <a:r>
              <a:rPr lang="en-US" altLang="zh-CN" sz="1600" dirty="0" err="1">
                <a:solidFill>
                  <a:srgbClr val="FF0000"/>
                </a:solidFill>
              </a:rPr>
              <a:t>H</a:t>
            </a:r>
            <a:endParaRPr sz="1600" dirty="0">
              <a:solidFill>
                <a:srgbClr val="FF0000"/>
              </a:solidFill>
            </a:endParaRPr>
          </a:p>
        </p:txBody>
      </p:sp>
      <p:pic>
        <p:nvPicPr>
          <p:cNvPr id="70661" name="Picture 4" descr="https://images2018.cnblogs.com/blog/643534/201808/643534-20180806000937494-143234801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9025" y="3318753"/>
            <a:ext cx="23622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0662" name="Picture 6" descr="https://images2018.cnblogs.com/blog/643534/201808/643534-20180806001024135-44002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4446" y="4318858"/>
            <a:ext cx="23891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0663" name="Picture 8" descr="https://images2018.cnblogs.com/blog/643534/201808/643534-20180806001136104-102307040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234" y="4725709"/>
            <a:ext cx="2272705" cy="13335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</p:pic>
    </p:spTree>
    <p:extLst>
      <p:ext uri="{BB962C8B-B14F-4D97-AF65-F5344CB8AC3E}">
        <p14:creationId xmlns:p14="http://schemas.microsoft.com/office/powerpoint/2010/main" val="34774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AC3BF318-E0AC-4934-940C-8E7D6465C638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1682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估计聚类趋势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683" name="内容占位符 2"/>
              <p:cNvSpPr>
                <a:spLocks noGrp="1" noChangeArrowheads="1"/>
              </p:cNvSpPr>
              <p:nvPr>
                <p:ph sz="quarter" idx="13"/>
              </p:nvPr>
            </p:nvSpPr>
            <p:spPr>
              <a:xfrm>
                <a:off x="322292" y="1364357"/>
                <a:ext cx="6506596" cy="2955716"/>
              </a:xfrm>
            </p:spPr>
            <p:txBody>
              <a:bodyPr>
                <a:normAutofit/>
              </a:bodyPr>
              <a:lstStyle/>
              <a:p>
                <a:pPr>
                  <a:buFont typeface="Wingdings" panose="05000000000000000000" pitchFamily="2" charset="2"/>
                  <a:buChar char="ü"/>
                </a:pPr>
                <a:r>
                  <a:rPr lang="zh-CN" altLang="en-US" sz="2400" dirty="0" smtClean="0"/>
                  <a:t>如果</a:t>
                </a:r>
                <a:r>
                  <a:rPr lang="en-US" altLang="zh-CN" sz="2400" dirty="0" err="1"/>
                  <a:t>D</a:t>
                </a:r>
                <a:r>
                  <a:rPr lang="zh-CN" altLang="en-US" sz="2400" dirty="0"/>
                  <a:t>是均匀分布的，则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zh-CN" altLang="en-US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sz="2400" dirty="0"/>
                  <a:t>  和</a:t>
                </a:r>
                <a14:m>
                  <m:oMath xmlns:m="http://schemas.openxmlformats.org/officeDocument/2006/math">
                    <m:r>
                      <a:rPr lang="en-US" altLang="zh-CN" sz="2400" b="0" i="0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zh-CN" altLang="en-US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sz="2400" dirty="0"/>
                  <a:t> 将会很接近，</a:t>
                </a:r>
                <a:r>
                  <a:rPr lang="en-US" altLang="zh-CN" sz="2400" dirty="0"/>
                  <a:t>H</a:t>
                </a:r>
                <a:r>
                  <a:rPr lang="zh-CN" altLang="en-US" sz="2400" dirty="0"/>
                  <a:t>大约为</a:t>
                </a:r>
                <a:r>
                  <a:rPr lang="en-US" altLang="zh-CN" sz="2400" dirty="0"/>
                  <a:t>0.5. </a:t>
                </a:r>
              </a:p>
              <a:p>
                <a:pPr>
                  <a:spcBef>
                    <a:spcPts val="0"/>
                  </a:spcBef>
                  <a:buFont typeface="Wingdings" panose="05000000000000000000" pitchFamily="2" charset="2"/>
                  <a:buChar char="ü"/>
                </a:pPr>
                <a:r>
                  <a:rPr lang="zh-CN" altLang="en-US" sz="2400" dirty="0" smtClean="0"/>
                  <a:t>如果</a:t>
                </a:r>
                <a:r>
                  <a:rPr lang="en-US" altLang="zh-CN" sz="2400" dirty="0" err="1"/>
                  <a:t>D</a:t>
                </a:r>
                <a:r>
                  <a:rPr lang="zh-CN" altLang="en-US" sz="2400" dirty="0"/>
                  <a:t>是高度倾斜的，则                                     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zh-CN" altLang="en-US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sz="2400" dirty="0"/>
                  <a:t> ，因而</a:t>
                </a:r>
                <a:r>
                  <a:rPr lang="en-US" altLang="zh-CN" sz="2400" dirty="0"/>
                  <a:t>H</a:t>
                </a:r>
                <a:r>
                  <a:rPr lang="zh-CN" altLang="en-US" sz="2400" dirty="0"/>
                  <a:t>将会接近于</a:t>
                </a:r>
                <a:r>
                  <a:rPr lang="en-US" altLang="zh-CN" sz="2400" dirty="0">
                    <a:solidFill>
                      <a:srgbClr val="FF0000"/>
                    </a:solidFill>
                  </a:rPr>
                  <a:t>0</a:t>
                </a:r>
                <a:r>
                  <a:rPr lang="en-US" altLang="zh-CN" sz="2400" dirty="0"/>
                  <a:t>.</a:t>
                </a:r>
                <a:r>
                  <a:rPr lang="zh-CN" altLang="en-US" sz="2400" dirty="0"/>
                  <a:t> </a:t>
                </a:r>
                <a:endParaRPr lang="zh-CN" altLang="en-US" dirty="0">
                  <a:solidFill>
                    <a:srgbClr val="FF0000"/>
                  </a:solidFill>
                </a:endParaRPr>
              </a:p>
              <a:p>
                <a:endParaRPr lang="zh-CN" altLang="en-US" dirty="0"/>
              </a:p>
              <a:p>
                <a:endParaRPr dirty="0"/>
              </a:p>
            </p:txBody>
          </p:sp>
        </mc:Choice>
        <mc:Fallback xmlns="">
          <p:sp>
            <p:nvSpPr>
              <p:cNvPr id="7168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322292" y="1364357"/>
                <a:ext cx="6506596" cy="2955716"/>
              </a:xfrm>
              <a:blipFill>
                <a:blip r:embed="rId2"/>
                <a:stretch>
                  <a:fillRect l="-3749" t="-17938" r="-5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3962239" y="62864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3839639" y="2355817"/>
                <a:ext cx="2831749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zh-CN" altLang="en-US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altLang="zh-CN" sz="2400" i="1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sz="2400" dirty="0"/>
                  <a:t>  将</a:t>
                </a:r>
                <a14:m>
                  <m:oMath xmlns:m="http://schemas.openxmlformats.org/officeDocument/2006/math">
                    <m:r>
                      <a:rPr lang="zh-CN" altLang="en-US" sz="24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显著小于</m:t>
                    </m:r>
                  </m:oMath>
                </a14:m>
                <a:endParaRPr lang="zh-CN" altLang="en-US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9639" y="2355817"/>
                <a:ext cx="2831749" cy="461665"/>
              </a:xfrm>
              <a:prstGeom prst="rect">
                <a:avLst/>
              </a:prstGeom>
              <a:blipFill>
                <a:blip r:embed="rId3"/>
                <a:stretch>
                  <a:fillRect l="-16810" t="-130263" b="-19473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/>
          <p:cNvSpPr/>
          <p:nvPr/>
        </p:nvSpPr>
        <p:spPr>
          <a:xfrm>
            <a:off x="7464197" y="1387819"/>
            <a:ext cx="41961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以下说法正确否？</a:t>
            </a:r>
            <a:endParaRPr lang="en-US" altLang="zh-CN" sz="2400" b="1" dirty="0" smtClean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如果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聚类情况存在于数据集中，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H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会接近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；</a:t>
            </a:r>
            <a:r>
              <a:rPr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当 </a:t>
            </a:r>
            <a:r>
              <a:rPr lang="en-US" altLang="zh-CN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H ⾼</a:t>
            </a:r>
            <a:r>
              <a:rPr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于</a:t>
            </a:r>
            <a:r>
              <a:rPr lang="en-US" altLang="zh-CN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0.75</a:t>
            </a:r>
            <a:r>
              <a:rPr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表⽰在</a:t>
            </a:r>
            <a:r>
              <a:rPr lang="en-US" altLang="zh-CN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90%</a:t>
            </a:r>
            <a:r>
              <a:rPr lang="zh-CN" altLang="en-US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的置信⽔平下，数据集中存在聚类趋势</a:t>
            </a:r>
            <a:r>
              <a:rPr lang="zh-CN" altLang="en-US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en-US" altLang="zh-CN" dirty="0" smtClean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22292" y="3696143"/>
            <a:ext cx="6199806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原假设：同质假设，</a:t>
            </a:r>
            <a:r>
              <a:rPr lang="en-US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D</a:t>
            </a:r>
            <a:r>
              <a:rPr lang="zh-CN" altLang="en-US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是均匀分布，不含有意义的簇；</a:t>
            </a:r>
            <a:endParaRPr lang="en-US" altLang="zh-CN" sz="20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备择假设：非均匀分布，存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在</a:t>
            </a:r>
            <a:r>
              <a:rPr lang="zh-CN" altLang="en-US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有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意义</a:t>
            </a:r>
            <a:r>
              <a:rPr lang="zh-CN" altLang="en-US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的簇；</a:t>
            </a:r>
            <a:endParaRPr lang="en-US" altLang="zh-CN" sz="20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反复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进行霍普金斯统计测试，使用0.5作为</a:t>
            </a:r>
            <a:r>
              <a:rPr lang="zh-CN" altLang="en-US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拒绝备择假设阈值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。即，</a:t>
            </a:r>
            <a:r>
              <a:rPr lang="zh-CN" altLang="en-US" sz="2000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如果 H </a:t>
            </a:r>
            <a:r>
              <a:rPr lang="en-US" altLang="zh-CN" sz="2000" dirty="0" smtClean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&gt;</a:t>
            </a:r>
            <a:r>
              <a:rPr lang="zh-CN" altLang="en-US" sz="2000" dirty="0" smtClean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000" dirty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0.5，则数据集中不太可能有具有统计学意义的群集</a:t>
            </a:r>
            <a:r>
              <a:rPr lang="zh-CN" altLang="en-US" sz="2000" dirty="0" smtClean="0">
                <a:solidFill>
                  <a:srgbClr val="0000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zh-CN" altLang="en-US" sz="2000" dirty="0">
              <a:solidFill>
                <a:srgbClr val="0000FF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7819053" y="3359598"/>
            <a:ext cx="3303037" cy="13330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</a:rPr>
              <a:t>公式中符号意义</a:t>
            </a:r>
            <a:endParaRPr lang="en-US" altLang="zh-CN" sz="2800" b="1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sz="2800" b="1" dirty="0" smtClean="0">
                <a:solidFill>
                  <a:schemeClr val="bg1"/>
                </a:solidFill>
              </a:rPr>
              <a:t>不同！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pic>
        <p:nvPicPr>
          <p:cNvPr id="12" name="Picture 8" descr="https://images2018.cnblogs.com/blog/643534/201808/643534-20180806001136104-102307040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218" y="4854792"/>
            <a:ext cx="2272705" cy="13335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</p:pic>
    </p:spTree>
    <p:extLst>
      <p:ext uri="{BB962C8B-B14F-4D97-AF65-F5344CB8AC3E}">
        <p14:creationId xmlns:p14="http://schemas.microsoft.com/office/powerpoint/2010/main" val="1439561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66CF5-CC93-3B40-87E8-2E9F5BD962AA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霍普金斯</a:t>
            </a:r>
            <a:r>
              <a:rPr lang="zh-CN" altLang="en-US" dirty="0" smtClean="0"/>
              <a:t>统计量计算实例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413" y="476745"/>
            <a:ext cx="5330587" cy="6381255"/>
          </a:xfr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4360"/>
            <a:ext cx="6654247" cy="5703640"/>
          </a:xfrm>
          <a:prstGeom prst="rect">
            <a:avLst/>
          </a:prstGeom>
          <a:solidFill>
            <a:schemeClr val="bg2"/>
          </a:solidFill>
        </p:spPr>
      </p:pic>
      <p:sp>
        <p:nvSpPr>
          <p:cNvPr id="11" name="矩形 10"/>
          <p:cNvSpPr/>
          <p:nvPr/>
        </p:nvSpPr>
        <p:spPr>
          <a:xfrm>
            <a:off x="3886232" y="4630662"/>
            <a:ext cx="2883143" cy="14773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b="1" dirty="0">
                <a:solidFill>
                  <a:srgbClr val="0000FF"/>
                </a:solidFill>
              </a:rPr>
              <a:t>蓝色点</a:t>
            </a:r>
            <a:r>
              <a:rPr lang="zh-CN" altLang="en-US" dirty="0"/>
              <a:t>是</a:t>
            </a:r>
            <a:r>
              <a:rPr lang="zh-CN" altLang="en-US" dirty="0" smtClean="0"/>
              <a:t>样本点</a:t>
            </a:r>
            <a:endParaRPr lang="en-US" altLang="zh-CN" dirty="0" smtClean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b="1" dirty="0" smtClean="0">
                <a:solidFill>
                  <a:schemeClr val="accent6"/>
                </a:solidFill>
              </a:rPr>
              <a:t>绿色</a:t>
            </a:r>
            <a:r>
              <a:rPr lang="zh-CN" altLang="en-US" b="1" dirty="0">
                <a:solidFill>
                  <a:schemeClr val="accent6"/>
                </a:solidFill>
              </a:rPr>
              <a:t>点</a:t>
            </a:r>
            <a:r>
              <a:rPr lang="zh-CN" altLang="en-US" dirty="0"/>
              <a:t>是从样本点中均匀抽样的</a:t>
            </a:r>
            <a:r>
              <a:rPr lang="zh-CN" altLang="en-US" dirty="0" smtClean="0"/>
              <a:t>点</a:t>
            </a:r>
            <a:endParaRPr lang="en-US" altLang="zh-CN" dirty="0" smtClean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dirty="0" smtClean="0">
                <a:solidFill>
                  <a:schemeClr val="accent4"/>
                </a:solidFill>
              </a:rPr>
              <a:t>橙色</a:t>
            </a:r>
            <a:r>
              <a:rPr lang="zh-CN" altLang="en-US" dirty="0">
                <a:solidFill>
                  <a:schemeClr val="accent4"/>
                </a:solidFill>
              </a:rPr>
              <a:t>点</a:t>
            </a:r>
            <a:r>
              <a:rPr lang="zh-CN" altLang="en-US" dirty="0"/>
              <a:t>是从数据空间中均匀生成的点</a:t>
            </a:r>
          </a:p>
        </p:txBody>
      </p:sp>
    </p:spTree>
    <p:extLst>
      <p:ext uri="{BB962C8B-B14F-4D97-AF65-F5344CB8AC3E}">
        <p14:creationId xmlns:p14="http://schemas.microsoft.com/office/powerpoint/2010/main" val="36692358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90A2683-B663-4280-BA0A-38AD44D11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8964" y="1934796"/>
            <a:ext cx="3308350" cy="2481263"/>
          </a:xfrm>
          <a:prstGeom prst="rect">
            <a:avLst/>
          </a:prstGeom>
        </p:spPr>
      </p:pic>
      <p:sp>
        <p:nvSpPr>
          <p:cNvPr id="72708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5A912E34-4DFA-4DC8-B623-639B0C9B26EA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2706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确定簇数</a:t>
            </a:r>
            <a:endParaRPr kumimoji="1" dirty="0"/>
          </a:p>
        </p:txBody>
      </p:sp>
      <p:sp>
        <p:nvSpPr>
          <p:cNvPr id="72707" name="内容占位符 2"/>
          <p:cNvSpPr>
            <a:spLocks noGrp="1" noChangeArrowheads="1"/>
          </p:cNvSpPr>
          <p:nvPr>
            <p:ph sz="quarter" idx="13"/>
          </p:nvPr>
        </p:nvSpPr>
        <p:spPr>
          <a:xfrm>
            <a:off x="322292" y="1364357"/>
            <a:ext cx="8831040" cy="4789594"/>
          </a:xfrm>
        </p:spPr>
        <p:txBody>
          <a:bodyPr>
            <a:normAutofit/>
          </a:bodyPr>
          <a:lstStyle/>
          <a:p>
            <a:pPr lvl="1">
              <a:spcBef>
                <a:spcPts val="1200"/>
              </a:spcBef>
            </a:pPr>
            <a:r>
              <a:rPr sz="2800" dirty="0" err="1" smtClean="0">
                <a:solidFill>
                  <a:srgbClr val="0000FF"/>
                </a:solidFill>
              </a:rPr>
              <a:t>简单的经验方法</a:t>
            </a:r>
            <a:r>
              <a:rPr sz="2800" dirty="0" err="1">
                <a:solidFill>
                  <a:srgbClr val="0000FF"/>
                </a:solidFill>
              </a:rPr>
              <a:t>：</a:t>
            </a:r>
            <a:r>
              <a:rPr sz="2800" dirty="0" err="1" smtClean="0">
                <a:solidFill>
                  <a:srgbClr val="0000FF"/>
                </a:solidFill>
              </a:rPr>
              <a:t>设点数</a:t>
            </a:r>
            <a:r>
              <a:rPr lang="zh-CN" altLang="en-US" sz="2800" dirty="0" smtClean="0">
                <a:solidFill>
                  <a:srgbClr val="0000FF"/>
                </a:solidFill>
              </a:rPr>
              <a:t>为</a:t>
            </a:r>
            <a:r>
              <a:rPr lang="en-US" altLang="zh-CN" sz="2800" dirty="0" smtClean="0">
                <a:solidFill>
                  <a:srgbClr val="0000FF"/>
                </a:solidFill>
              </a:rPr>
              <a:t>n</a:t>
            </a:r>
            <a:r>
              <a:rPr sz="2800" dirty="0" smtClean="0">
                <a:solidFill>
                  <a:srgbClr val="0000FF"/>
                </a:solidFill>
              </a:rPr>
              <a:t>，</a:t>
            </a:r>
            <a:r>
              <a:rPr lang="zh-CN" altLang="en-US" sz="2800" dirty="0" smtClean="0">
                <a:solidFill>
                  <a:srgbClr val="0000FF"/>
                </a:solidFill>
              </a:rPr>
              <a:t>则</a:t>
            </a:r>
            <a:r>
              <a:rPr sz="2800" dirty="0" smtClean="0">
                <a:solidFill>
                  <a:srgbClr val="0000FF"/>
                </a:solidFill>
              </a:rPr>
              <a:t>簇</a:t>
            </a:r>
            <a:r>
              <a:rPr lang="zh-CN" altLang="en-US" sz="2800" dirty="0" smtClean="0">
                <a:solidFill>
                  <a:srgbClr val="0000FF"/>
                </a:solidFill>
              </a:rPr>
              <a:t>数为</a:t>
            </a:r>
            <a:endParaRPr lang="en-US" altLang="zh-CN" sz="2800" dirty="0">
              <a:solidFill>
                <a:srgbClr val="0000FF"/>
              </a:solidFill>
            </a:endParaRPr>
          </a:p>
          <a:p>
            <a:pPr lvl="1">
              <a:spcBef>
                <a:spcPts val="1200"/>
              </a:spcBef>
            </a:pPr>
            <a:r>
              <a:rPr sz="2800" dirty="0" err="1">
                <a:solidFill>
                  <a:srgbClr val="0000FF"/>
                </a:solidFill>
              </a:rPr>
              <a:t>肘方法</a:t>
            </a:r>
            <a:r>
              <a:rPr lang="en-US" altLang="zh-CN" dirty="0"/>
              <a:t>(elbow method)</a:t>
            </a:r>
            <a:r>
              <a:rPr dirty="0"/>
              <a:t>：</a:t>
            </a:r>
            <a:r>
              <a:rPr dirty="0" err="1"/>
              <a:t>给定</a:t>
            </a:r>
            <a:r>
              <a:rPr lang="en-US" altLang="zh-CN" dirty="0" err="1"/>
              <a:t>k</a:t>
            </a:r>
            <a:r>
              <a:rPr lang="en-US" altLang="zh-CN" dirty="0"/>
              <a:t>&gt;0</a:t>
            </a:r>
            <a:r>
              <a:rPr lang="en-US" altLang="zh-CN" dirty="0" smtClean="0"/>
              <a:t>,    </a:t>
            </a:r>
            <a:r>
              <a:rPr dirty="0" err="1" smtClean="0"/>
              <a:t>使用像</a:t>
            </a:r>
            <a:r>
              <a:rPr lang="en-US" altLang="zh-CN" dirty="0" err="1"/>
              <a:t>K-</a:t>
            </a:r>
            <a:r>
              <a:rPr dirty="0" err="1"/>
              <a:t>均值这样的算法对数据集聚类，</a:t>
            </a:r>
            <a:r>
              <a:rPr dirty="0" err="1" smtClean="0"/>
              <a:t>并计算</a:t>
            </a:r>
            <a:r>
              <a:rPr lang="en-US" dirty="0" smtClean="0"/>
              <a:t> </a:t>
            </a:r>
            <a:r>
              <a:rPr dirty="0" err="1" smtClean="0"/>
              <a:t>簇内方差和</a:t>
            </a:r>
            <a:r>
              <a:rPr lang="en-US" dirty="0" smtClean="0"/>
              <a:t> </a:t>
            </a:r>
            <a:r>
              <a:rPr lang="en-US" altLang="zh-CN" dirty="0" err="1" smtClean="0"/>
              <a:t>var</a:t>
            </a:r>
            <a:r>
              <a:rPr lang="en-US" altLang="zh-CN" dirty="0" smtClean="0"/>
              <a:t>(k</a:t>
            </a:r>
            <a:r>
              <a:rPr lang="en-US" altLang="zh-CN" dirty="0"/>
              <a:t>)</a:t>
            </a:r>
            <a:r>
              <a:rPr dirty="0"/>
              <a:t>。</a:t>
            </a:r>
            <a:r>
              <a:rPr dirty="0" err="1"/>
              <a:t>然后，绘制</a:t>
            </a:r>
            <a:r>
              <a:rPr lang="en-US" altLang="zh-CN" dirty="0" err="1"/>
              <a:t>var</a:t>
            </a:r>
            <a:r>
              <a:rPr dirty="0" err="1"/>
              <a:t>关于</a:t>
            </a:r>
            <a:r>
              <a:rPr lang="en-US" altLang="zh-CN" dirty="0" err="1"/>
              <a:t>k</a:t>
            </a:r>
            <a:r>
              <a:rPr dirty="0" err="1"/>
              <a:t>的曲线。曲线最显著拐点暗示</a:t>
            </a:r>
            <a:r>
              <a:rPr lang="en-US" dirty="0"/>
              <a:t> </a:t>
            </a:r>
            <a:r>
              <a:rPr dirty="0"/>
              <a:t>“</a:t>
            </a:r>
            <a:r>
              <a:rPr dirty="0" err="1"/>
              <a:t>正确的</a:t>
            </a:r>
            <a:r>
              <a:rPr dirty="0"/>
              <a:t>”</a:t>
            </a:r>
            <a:r>
              <a:rPr lang="en-US" dirty="0"/>
              <a:t> </a:t>
            </a:r>
            <a:r>
              <a:rPr dirty="0" err="1"/>
              <a:t>簇数</a:t>
            </a:r>
            <a:endParaRPr dirty="0"/>
          </a:p>
          <a:p>
            <a:pPr lvl="1">
              <a:spcBef>
                <a:spcPts val="1200"/>
              </a:spcBef>
            </a:pPr>
            <a:r>
              <a:rPr sz="2800" dirty="0" err="1">
                <a:solidFill>
                  <a:srgbClr val="0000FF"/>
                </a:solidFill>
              </a:rPr>
              <a:t>交叉验证法</a:t>
            </a:r>
            <a:r>
              <a:rPr sz="2800" dirty="0" smtClean="0">
                <a:solidFill>
                  <a:srgbClr val="0000FF"/>
                </a:solidFill>
              </a:rPr>
              <a:t>：</a:t>
            </a:r>
            <a:endParaRPr lang="en-US" sz="2800" dirty="0" smtClean="0">
              <a:solidFill>
                <a:srgbClr val="0000FF"/>
              </a:solidFill>
            </a:endParaRPr>
          </a:p>
          <a:p>
            <a:pPr lvl="2">
              <a:spcBef>
                <a:spcPts val="1200"/>
              </a:spcBef>
            </a:pPr>
            <a:r>
              <a:rPr dirty="0" smtClean="0"/>
              <a:t>将数据分为</a:t>
            </a:r>
            <a:r>
              <a:rPr lang="en-US" altLang="zh-CN" dirty="0"/>
              <a:t>m</a:t>
            </a:r>
            <a:r>
              <a:rPr dirty="0"/>
              <a:t>部分，用</a:t>
            </a:r>
            <a:r>
              <a:rPr lang="en-US" altLang="zh-CN" dirty="0"/>
              <a:t>m-1</a:t>
            </a:r>
            <a:r>
              <a:rPr dirty="0"/>
              <a:t>部分获得聚类模型，余下部分评估聚类质量（测试样本与类中心的距离和</a:t>
            </a:r>
            <a:r>
              <a:rPr dirty="0" smtClean="0"/>
              <a:t>）；</a:t>
            </a:r>
            <a:endParaRPr lang="en-US" dirty="0" smtClean="0"/>
          </a:p>
          <a:p>
            <a:pPr lvl="2">
              <a:spcBef>
                <a:spcPts val="1200"/>
              </a:spcBef>
            </a:pPr>
            <a:r>
              <a:rPr dirty="0" err="1" smtClean="0"/>
              <a:t>对</a:t>
            </a:r>
            <a:r>
              <a:rPr lang="en-US" altLang="zh-CN" dirty="0" err="1"/>
              <a:t>k</a:t>
            </a:r>
            <a:r>
              <a:rPr lang="en-US" altLang="zh-CN" dirty="0"/>
              <a:t>&gt;0</a:t>
            </a:r>
            <a:r>
              <a:rPr dirty="0"/>
              <a:t>重复</a:t>
            </a:r>
            <a:r>
              <a:rPr lang="en-US" altLang="zh-CN" dirty="0"/>
              <a:t>m</a:t>
            </a:r>
            <a:r>
              <a:rPr dirty="0"/>
              <a:t>次，比较总体质量，选择能获得最好聚类质量的</a:t>
            </a:r>
            <a:r>
              <a:rPr lang="en-US" altLang="zh-CN" dirty="0"/>
              <a:t>k</a:t>
            </a:r>
            <a:endParaRPr dirty="0"/>
          </a:p>
          <a:p>
            <a:endParaRPr dirty="0"/>
          </a:p>
        </p:txBody>
      </p:sp>
      <p:pic>
        <p:nvPicPr>
          <p:cNvPr id="72709" name="Picture 12" descr="https://images2018.cnblogs.com/blog/643534/201808/643534-20180806001842090-171791922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6832" y="1364357"/>
            <a:ext cx="1556818" cy="696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3962239" y="62864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655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2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40A7A788-33CF-41A6-8E48-9BBDEA522201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3730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测定聚类</a:t>
            </a:r>
            <a:r>
              <a:rPr kumimoji="1" lang="zh-CN" altLang="en-US" dirty="0" smtClean="0"/>
              <a:t>质量</a:t>
            </a:r>
            <a:endParaRPr kumimoji="1" dirty="0"/>
          </a:p>
        </p:txBody>
      </p:sp>
      <p:sp>
        <p:nvSpPr>
          <p:cNvPr id="73731" name="内容占位符 2"/>
          <p:cNvSpPr>
            <a:spLocks noGrp="1" noChangeArrowheads="1"/>
          </p:cNvSpPr>
          <p:nvPr>
            <p:ph sz="quarter" idx="13"/>
          </p:nvPr>
        </p:nvSpPr>
        <p:spPr>
          <a:xfrm>
            <a:off x="322291" y="1364357"/>
            <a:ext cx="6815627" cy="478959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dirty="0" err="1" smtClean="0">
                <a:solidFill>
                  <a:srgbClr val="0000FF"/>
                </a:solidFill>
              </a:rPr>
              <a:t>外在方法</a:t>
            </a:r>
            <a:r>
              <a:rPr lang="zh-CN" altLang="en-US" dirty="0" smtClean="0">
                <a:solidFill>
                  <a:srgbClr val="0000FF"/>
                </a:solidFill>
              </a:rPr>
              <a:t>：</a:t>
            </a:r>
            <a:r>
              <a:rPr lang="zh-CN" altLang="en-US" dirty="0" smtClean="0"/>
              <a:t>有</a:t>
            </a:r>
            <a:r>
              <a:rPr lang="zh-CN" altLang="en-US" dirty="0"/>
              <a:t>监督的方法</a:t>
            </a:r>
            <a:endParaRPr lang="en-US" dirty="0" smtClean="0">
              <a:solidFill>
                <a:srgbClr val="0000FF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sz="2000" dirty="0" err="1" smtClean="0">
                <a:latin typeface="+mn-ea"/>
              </a:rPr>
              <a:t>需要基准</a:t>
            </a:r>
            <a:r>
              <a:rPr lang="zh-CN" altLang="en-US" sz="2000" dirty="0">
                <a:latin typeface="+mn-ea"/>
              </a:rPr>
              <a:t>：</a:t>
            </a:r>
            <a:r>
              <a:rPr lang="zh-CN" altLang="en-US" sz="2000" b="1" dirty="0">
                <a:solidFill>
                  <a:srgbClr val="FF0000"/>
                </a:solidFill>
                <a:latin typeface="+mn-ea"/>
              </a:rPr>
              <a:t>基准</a:t>
            </a:r>
            <a:r>
              <a:rPr lang="zh-CN" altLang="en-US" sz="2000" dirty="0">
                <a:latin typeface="+mn-ea"/>
              </a:rPr>
              <a:t>是一种理想的聚类，通常由专家构建</a:t>
            </a:r>
            <a:endParaRPr lang="en-US" sz="2000" dirty="0" smtClean="0">
              <a:latin typeface="+mn-ea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sz="2000" dirty="0" err="1" smtClean="0">
                <a:latin typeface="+mn-ea"/>
              </a:rPr>
              <a:t>用一定的度量评判聚类结果与</a:t>
            </a:r>
            <a:r>
              <a:rPr lang="zh-CN" altLang="en-US" sz="2000" dirty="0" smtClean="0">
                <a:latin typeface="+mn-ea"/>
              </a:rPr>
              <a:t>可用</a:t>
            </a:r>
            <a:r>
              <a:rPr sz="2000" dirty="0" err="1" smtClean="0">
                <a:solidFill>
                  <a:srgbClr val="FF0000"/>
                </a:solidFill>
                <a:latin typeface="+mn-ea"/>
              </a:rPr>
              <a:t>基准</a:t>
            </a:r>
            <a:r>
              <a:rPr sz="2000" dirty="0" err="1" smtClean="0">
                <a:latin typeface="+mn-ea"/>
              </a:rPr>
              <a:t>的符合程度</a:t>
            </a:r>
            <a:endParaRPr lang="en-US" sz="2000" dirty="0" smtClean="0">
              <a:latin typeface="+mn-ea"/>
            </a:endParaRPr>
          </a:p>
          <a:p>
            <a:pPr lvl="1">
              <a:buFont typeface="Wingdings" panose="05000000000000000000" pitchFamily="2" charset="2"/>
              <a:buChar char="ü"/>
            </a:pPr>
            <a:endParaRPr lang="en-US" dirty="0" smtClean="0">
              <a:solidFill>
                <a:srgbClr val="0000FF"/>
              </a:solidFill>
            </a:endParaRPr>
          </a:p>
          <a:p>
            <a:pPr>
              <a:buFont typeface="Wingdings" panose="05000000000000000000" pitchFamily="2" charset="2"/>
              <a:buChar char="u"/>
            </a:pPr>
            <a:r>
              <a:rPr dirty="0" err="1" smtClean="0">
                <a:solidFill>
                  <a:srgbClr val="0000FF"/>
                </a:solidFill>
              </a:rPr>
              <a:t>内在方法</a:t>
            </a:r>
            <a:r>
              <a:rPr lang="zh-CN" altLang="en-US" dirty="0" smtClean="0">
                <a:solidFill>
                  <a:srgbClr val="0000FF"/>
                </a:solidFill>
              </a:rPr>
              <a:t>：</a:t>
            </a:r>
            <a:r>
              <a:rPr lang="zh-CN" altLang="en-US" dirty="0"/>
              <a:t>无监督的方法</a:t>
            </a:r>
            <a:endParaRPr lang="en-US" dirty="0" smtClean="0">
              <a:solidFill>
                <a:srgbClr val="0000FF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sz="2000" dirty="0" err="1" smtClean="0"/>
              <a:t>类内聚集程度</a:t>
            </a:r>
            <a:endParaRPr lang="en-US" sz="20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sz="2000" dirty="0" err="1" smtClean="0"/>
              <a:t>类间离散程度</a:t>
            </a:r>
            <a:endParaRPr sz="2000" dirty="0"/>
          </a:p>
          <a:p>
            <a:endParaRPr lang="en-US" altLang="zh-CN" dirty="0"/>
          </a:p>
          <a:p>
            <a:endParaRPr dirty="0"/>
          </a:p>
        </p:txBody>
      </p:sp>
      <p:sp>
        <p:nvSpPr>
          <p:cNvPr id="5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3962239" y="62864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7595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9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v"/>
              <a:defRPr sz="25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1pPr>
            <a:lvl2pPr marL="742950" indent="-285750" algn="just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2pPr>
            <a:lvl3pPr marL="1143000" indent="-228600" algn="just">
              <a:spcBef>
                <a:spcPct val="20000"/>
              </a:spcBef>
              <a:buClr>
                <a:schemeClr val="tx1"/>
              </a:buClr>
              <a:buChar char="•"/>
              <a:defRPr sz="2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6824ED4E-574C-42D7-870A-6BAD86B5A84C}" type="slidenum"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pPr algn="r"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5778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测定</a:t>
            </a:r>
            <a:r>
              <a:rPr kumimoji="1" lang="zh-CN" altLang="en-US" dirty="0"/>
              <a:t>聚类</a:t>
            </a:r>
            <a:r>
              <a:rPr kumimoji="1" lang="zh-CN" altLang="en-US" dirty="0" smtClean="0"/>
              <a:t>质量</a:t>
            </a:r>
            <a:r>
              <a:rPr kumimoji="1" lang="en-US" altLang="zh-CN" dirty="0" smtClean="0"/>
              <a:t>---</a:t>
            </a:r>
            <a:r>
              <a:rPr kumimoji="1" lang="zh-CN" altLang="en-US" dirty="0" smtClean="0"/>
              <a:t>外在方法</a:t>
            </a:r>
            <a:endParaRPr kumimoji="1" b="0" dirty="0"/>
          </a:p>
        </p:txBody>
      </p:sp>
      <p:grpSp>
        <p:nvGrpSpPr>
          <p:cNvPr id="75781" name="组合 12"/>
          <p:cNvGrpSpPr>
            <a:grpSpLocks/>
          </p:cNvGrpSpPr>
          <p:nvPr/>
        </p:nvGrpSpPr>
        <p:grpSpPr bwMode="auto">
          <a:xfrm>
            <a:off x="1899582" y="3889912"/>
            <a:ext cx="8031818" cy="1884878"/>
            <a:chOff x="-1135284" y="4787886"/>
            <a:chExt cx="7576373" cy="1756084"/>
          </a:xfrm>
        </p:grpSpPr>
        <p:grpSp>
          <p:nvGrpSpPr>
            <p:cNvPr id="75783" name="组合 9"/>
            <p:cNvGrpSpPr>
              <a:grpSpLocks/>
            </p:cNvGrpSpPr>
            <p:nvPr/>
          </p:nvGrpSpPr>
          <p:grpSpPr bwMode="auto">
            <a:xfrm>
              <a:off x="-1135284" y="4787886"/>
              <a:ext cx="5761310" cy="655798"/>
              <a:chOff x="-1135284" y="4787886"/>
              <a:chExt cx="5761310" cy="655798"/>
            </a:xfrm>
          </p:grpSpPr>
          <p:sp>
            <p:nvSpPr>
              <p:cNvPr id="75791" name="矩形 4"/>
              <p:cNvSpPr>
                <a:spLocks noChangeArrowheads="1"/>
              </p:cNvSpPr>
              <p:nvPr/>
            </p:nvSpPr>
            <p:spPr bwMode="auto">
              <a:xfrm>
                <a:off x="-1135284" y="4867620"/>
                <a:ext cx="4284186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just">
                  <a:spcBef>
                    <a:spcPct val="20000"/>
                  </a:spcBef>
                  <a:buClr>
                    <a:schemeClr val="tx2"/>
                  </a:buClr>
                  <a:buFont typeface="Wingdings" panose="05000000000000000000" pitchFamily="2" charset="2"/>
                  <a:buChar char="v"/>
                  <a:defRPr sz="25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1pPr>
                <a:lvl2pPr marL="742950" indent="-285750" algn="just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2pPr>
                <a:lvl3pPr marL="1143000" indent="-228600" algn="just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2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9pPr>
              </a:lstStyle>
              <a:p>
                <a:pPr algn="l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1800" dirty="0" err="1">
                    <a:latin typeface="Arial" panose="020B0604020202020204" pitchFamily="34" charset="0"/>
                    <a:ea typeface="楷体_GB2312" pitchFamily="49" charset="-122"/>
                  </a:rPr>
                  <a:t>Jaccard</a:t>
                </a:r>
                <a:r>
                  <a:rPr lang="zh-CN" altLang="en-US" sz="1800" dirty="0">
                    <a:latin typeface="Arial" panose="020B0604020202020204" pitchFamily="34" charset="0"/>
                    <a:ea typeface="楷体_GB2312" pitchFamily="49" charset="-122"/>
                  </a:rPr>
                  <a:t>系数（</a:t>
                </a:r>
                <a:r>
                  <a:rPr lang="en-US" altLang="zh-CN" sz="1800" dirty="0" err="1">
                    <a:latin typeface="Arial" panose="020B0604020202020204" pitchFamily="34" charset="0"/>
                    <a:ea typeface="楷体_GB2312" pitchFamily="49" charset="-122"/>
                  </a:rPr>
                  <a:t>Jaccard</a:t>
                </a:r>
                <a:r>
                  <a:rPr lang="en-US" altLang="zh-CN" sz="1800" dirty="0">
                    <a:latin typeface="Arial" panose="020B0604020202020204" pitchFamily="34" charset="0"/>
                    <a:ea typeface="楷体_GB2312" pitchFamily="49" charset="-122"/>
                  </a:rPr>
                  <a:t> Coefficient, JC</a:t>
                </a:r>
                <a:r>
                  <a:rPr lang="zh-CN" altLang="en-US" sz="1800" dirty="0">
                    <a:latin typeface="Arial" panose="020B0604020202020204" pitchFamily="34" charset="0"/>
                    <a:ea typeface="楷体_GB2312" pitchFamily="49" charset="-122"/>
                  </a:rPr>
                  <a:t>）</a:t>
                </a:r>
              </a:p>
            </p:txBody>
          </p:sp>
          <p:pic>
            <p:nvPicPr>
              <p:cNvPr id="75792" name="图片 5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41180" y="4787886"/>
                <a:ext cx="1584846" cy="6557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75784" name="组合 10"/>
            <p:cNvGrpSpPr>
              <a:grpSpLocks/>
            </p:cNvGrpSpPr>
            <p:nvPr/>
          </p:nvGrpSpPr>
          <p:grpSpPr bwMode="auto">
            <a:xfrm>
              <a:off x="-1114614" y="5410149"/>
              <a:ext cx="6076793" cy="609600"/>
              <a:chOff x="-1114614" y="5410149"/>
              <a:chExt cx="6076793" cy="609600"/>
            </a:xfrm>
          </p:grpSpPr>
          <p:sp>
            <p:nvSpPr>
              <p:cNvPr id="75789" name="矩形 6"/>
              <p:cNvSpPr>
                <a:spLocks noChangeArrowheads="1"/>
              </p:cNvSpPr>
              <p:nvPr/>
            </p:nvSpPr>
            <p:spPr bwMode="auto">
              <a:xfrm>
                <a:off x="-1114614" y="5523418"/>
                <a:ext cx="4462825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just">
                  <a:spcBef>
                    <a:spcPct val="20000"/>
                  </a:spcBef>
                  <a:buClr>
                    <a:schemeClr val="tx2"/>
                  </a:buClr>
                  <a:buFont typeface="Wingdings" panose="05000000000000000000" pitchFamily="2" charset="2"/>
                  <a:buChar char="v"/>
                  <a:defRPr sz="25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1pPr>
                <a:lvl2pPr marL="742950" indent="-285750" algn="just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2pPr>
                <a:lvl3pPr marL="1143000" indent="-228600" algn="just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2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9pPr>
              </a:lstStyle>
              <a:p>
                <a:pPr algn="l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1800" dirty="0">
                    <a:solidFill>
                      <a:srgbClr val="333333"/>
                    </a:solidFill>
                    <a:latin typeface="Verdana" panose="020B0604030504040204" pitchFamily="34" charset="0"/>
                    <a:ea typeface="楷体_GB2312" pitchFamily="49" charset="-122"/>
                  </a:rPr>
                  <a:t>FM</a:t>
                </a:r>
                <a:r>
                  <a:rPr lang="zh-CN" altLang="en-US" sz="1800" dirty="0">
                    <a:solidFill>
                      <a:srgbClr val="333333"/>
                    </a:solidFill>
                    <a:latin typeface="Verdana" panose="020B0604030504040204" pitchFamily="34" charset="0"/>
                    <a:ea typeface="楷体_GB2312" pitchFamily="49" charset="-122"/>
                  </a:rPr>
                  <a:t>指数（</a:t>
                </a:r>
                <a:r>
                  <a:rPr lang="en-US" altLang="zh-CN" sz="1800" dirty="0">
                    <a:solidFill>
                      <a:srgbClr val="333333"/>
                    </a:solidFill>
                    <a:latin typeface="Calibri" panose="020F0502020204030204" pitchFamily="34" charset="0"/>
                    <a:ea typeface="楷体_GB2312" pitchFamily="49" charset="-122"/>
                  </a:rPr>
                  <a:t>Fowlkes and Mallows Index, FMI</a:t>
                </a:r>
                <a:r>
                  <a:rPr lang="zh-CN" altLang="en-US" sz="1800" dirty="0">
                    <a:solidFill>
                      <a:srgbClr val="333333"/>
                    </a:solidFill>
                    <a:latin typeface="Verdana" panose="020B0604030504040204" pitchFamily="34" charset="0"/>
                    <a:ea typeface="楷体_GB2312" pitchFamily="49" charset="-122"/>
                  </a:rPr>
                  <a:t>）</a:t>
                </a:r>
                <a:endParaRPr lang="zh-CN" altLang="en-US" sz="1800" dirty="0">
                  <a:latin typeface="Arial" panose="020B0604020202020204" pitchFamily="34" charset="0"/>
                  <a:ea typeface="楷体_GB2312" pitchFamily="49" charset="-122"/>
                </a:endParaRPr>
              </a:p>
            </p:txBody>
          </p:sp>
          <p:pic>
            <p:nvPicPr>
              <p:cNvPr id="75790" name="Picture 4" descr="https://images2018.cnblogs.com/blog/643534/201808/643534-20180806002222119-1785649914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57204" y="5410149"/>
                <a:ext cx="1704975" cy="609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75785" name="组合 11"/>
            <p:cNvGrpSpPr>
              <a:grpSpLocks/>
            </p:cNvGrpSpPr>
            <p:nvPr/>
          </p:nvGrpSpPr>
          <p:grpSpPr bwMode="auto">
            <a:xfrm>
              <a:off x="-1114613" y="5940702"/>
              <a:ext cx="7555702" cy="603268"/>
              <a:chOff x="-1114613" y="6076651"/>
              <a:chExt cx="7555702" cy="603268"/>
            </a:xfrm>
          </p:grpSpPr>
          <p:sp>
            <p:nvSpPr>
              <p:cNvPr id="75786" name="矩形 7"/>
              <p:cNvSpPr>
                <a:spLocks noChangeArrowheads="1"/>
              </p:cNvSpPr>
              <p:nvPr/>
            </p:nvSpPr>
            <p:spPr bwMode="auto">
              <a:xfrm>
                <a:off x="-1114613" y="6229253"/>
                <a:ext cx="3030060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just">
                  <a:spcBef>
                    <a:spcPct val="20000"/>
                  </a:spcBef>
                  <a:buClr>
                    <a:schemeClr val="tx2"/>
                  </a:buClr>
                  <a:buFont typeface="Wingdings" panose="05000000000000000000" pitchFamily="2" charset="2"/>
                  <a:buChar char="v"/>
                  <a:defRPr sz="25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1pPr>
                <a:lvl2pPr marL="742950" indent="-285750" algn="just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2pPr>
                <a:lvl3pPr marL="1143000" indent="-228600" algn="just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2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9pPr>
              </a:lstStyle>
              <a:p>
                <a:pPr algn="l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1800" dirty="0">
                    <a:solidFill>
                      <a:srgbClr val="333333"/>
                    </a:solidFill>
                    <a:latin typeface="Verdana" panose="020B0604030504040204" pitchFamily="34" charset="0"/>
                    <a:ea typeface="楷体_GB2312" pitchFamily="49" charset="-122"/>
                  </a:rPr>
                  <a:t>Rand</a:t>
                </a:r>
                <a:r>
                  <a:rPr lang="zh-CN" altLang="en-US" sz="1800" dirty="0">
                    <a:solidFill>
                      <a:srgbClr val="333333"/>
                    </a:solidFill>
                    <a:latin typeface="Verdana" panose="020B0604030504040204" pitchFamily="34" charset="0"/>
                    <a:ea typeface="楷体_GB2312" pitchFamily="49" charset="-122"/>
                  </a:rPr>
                  <a:t>指数（</a:t>
                </a:r>
                <a:r>
                  <a:rPr lang="en-US" altLang="zh-CN" sz="1800" dirty="0">
                    <a:solidFill>
                      <a:srgbClr val="333333"/>
                    </a:solidFill>
                    <a:latin typeface="Calibri" panose="020F0502020204030204" pitchFamily="34" charset="0"/>
                    <a:ea typeface="楷体_GB2312" pitchFamily="49" charset="-122"/>
                  </a:rPr>
                  <a:t>Rand Index, RI</a:t>
                </a:r>
                <a:r>
                  <a:rPr lang="zh-CN" altLang="en-US" sz="1800" dirty="0">
                    <a:solidFill>
                      <a:srgbClr val="333333"/>
                    </a:solidFill>
                    <a:latin typeface="Verdana" panose="020B0604030504040204" pitchFamily="34" charset="0"/>
                    <a:ea typeface="楷体_GB2312" pitchFamily="49" charset="-122"/>
                  </a:rPr>
                  <a:t>）</a:t>
                </a:r>
                <a:endParaRPr lang="zh-CN" altLang="en-US" sz="1800" dirty="0">
                  <a:latin typeface="Arial" panose="020B0604020202020204" pitchFamily="34" charset="0"/>
                  <a:ea typeface="楷体_GB2312" pitchFamily="49" charset="-122"/>
                </a:endParaRPr>
              </a:p>
            </p:txBody>
          </p:sp>
          <p:pic>
            <p:nvPicPr>
              <p:cNvPr id="75787" name="Picture 6" descr="https://images2018.cnblogs.com/blog/643534/201808/643534-20180806002249759-2030146435.pn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35824" y="6076651"/>
                <a:ext cx="1354705" cy="6032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5788" name="矩形 8"/>
              <p:cNvSpPr>
                <a:spLocks noChangeArrowheads="1"/>
              </p:cNvSpPr>
              <p:nvPr/>
            </p:nvSpPr>
            <p:spPr bwMode="auto">
              <a:xfrm>
                <a:off x="3257204" y="6229253"/>
                <a:ext cx="3183885" cy="36933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algn="just">
                  <a:spcBef>
                    <a:spcPct val="20000"/>
                  </a:spcBef>
                  <a:buClr>
                    <a:schemeClr val="tx2"/>
                  </a:buClr>
                  <a:buFont typeface="Wingdings" panose="05000000000000000000" pitchFamily="2" charset="2"/>
                  <a:buChar char="v"/>
                  <a:defRPr sz="25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1pPr>
                <a:lvl2pPr marL="742950" indent="-285750" algn="just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2pPr>
                <a:lvl3pPr marL="1143000" indent="-228600" algn="just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200">
                    <a:solidFill>
                      <a:schemeClr val="tx1"/>
                    </a:solidFill>
                    <a:latin typeface="Times New Roman" panose="02020603050405020304" pitchFamily="18" charset="0"/>
                    <a:ea typeface="华文楷体" panose="0201060004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楷体_GB2312" pitchFamily="49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楷体_GB2312" pitchFamily="49" charset="-122"/>
                  </a:defRPr>
                </a:lvl9pPr>
              </a:lstStyle>
              <a:p>
                <a:pPr algn="l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1800" dirty="0">
                    <a:solidFill>
                      <a:srgbClr val="333333"/>
                    </a:solidFill>
                    <a:latin typeface="Verdana" panose="020B0604030504040204" pitchFamily="34" charset="0"/>
                    <a:ea typeface="楷体_GB2312" pitchFamily="49" charset="-122"/>
                  </a:rPr>
                  <a:t>(  </a:t>
                </a:r>
                <a:r>
                  <a:rPr lang="en-US" altLang="zh-CN" sz="1800" dirty="0" err="1">
                    <a:solidFill>
                      <a:srgbClr val="333333"/>
                    </a:solidFill>
                    <a:latin typeface="Verdana" panose="020B0604030504040204" pitchFamily="34" charset="0"/>
                    <a:ea typeface="楷体_GB2312" pitchFamily="49" charset="-122"/>
                  </a:rPr>
                  <a:t>a+b+c+d</a:t>
                </a:r>
                <a:r>
                  <a:rPr lang="en-US" altLang="zh-CN" sz="1800" dirty="0">
                    <a:solidFill>
                      <a:srgbClr val="333333"/>
                    </a:solidFill>
                    <a:latin typeface="Verdana" panose="020B0604030504040204" pitchFamily="34" charset="0"/>
                    <a:ea typeface="楷体_GB2312" pitchFamily="49" charset="-122"/>
                  </a:rPr>
                  <a:t>=m(m-1)/2  )</a:t>
                </a:r>
                <a:endParaRPr lang="zh-CN" altLang="en-US" sz="1800" dirty="0">
                  <a:latin typeface="Arial" panose="020B0604020202020204" pitchFamily="34" charset="0"/>
                  <a:ea typeface="楷体_GB2312" pitchFamily="49" charset="-122"/>
                </a:endParaRPr>
              </a:p>
            </p:txBody>
          </p:sp>
        </p:grp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D2B1F881-034C-47B4-A58A-061095124DA0}"/>
              </a:ext>
            </a:extLst>
          </p:cNvPr>
          <p:cNvSpPr/>
          <p:nvPr/>
        </p:nvSpPr>
        <p:spPr>
          <a:xfrm>
            <a:off x="730201" y="6044084"/>
            <a:ext cx="5711106" cy="40011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000" dirty="0" smtClean="0">
                <a:latin typeface="Verdana" panose="020B0604030504040204" pitchFamily="34" charset="0"/>
              </a:rPr>
              <a:t>上述度量</a:t>
            </a:r>
            <a:r>
              <a:rPr lang="zh-CN" altLang="en-US" sz="2000" dirty="0">
                <a:latin typeface="Verdana" panose="020B0604030504040204" pitchFamily="34" charset="0"/>
              </a:rPr>
              <a:t>的结果值均在</a:t>
            </a:r>
            <a:r>
              <a:rPr lang="en-US" altLang="zh-CN" sz="2000" dirty="0">
                <a:latin typeface="Verdana" panose="020B0604030504040204" pitchFamily="34" charset="0"/>
              </a:rPr>
              <a:t>[0,1]</a:t>
            </a:r>
            <a:r>
              <a:rPr lang="zh-CN" altLang="en-US" sz="2000" dirty="0">
                <a:latin typeface="Verdana" panose="020B0604030504040204" pitchFamily="34" charset="0"/>
              </a:rPr>
              <a:t>区间，值越大越好。</a:t>
            </a:r>
            <a:endParaRPr lang="zh-CN" altLang="en-US" sz="2000" dirty="0"/>
          </a:p>
        </p:txBody>
      </p:sp>
      <p:sp>
        <p:nvSpPr>
          <p:cNvPr id="17" name="页脚占位符 1">
            <a:extLst>
              <a:ext uri="{FF2B5EF4-FFF2-40B4-BE49-F238E27FC236}">
                <a16:creationId xmlns:a16="http://schemas.microsoft.com/office/drawing/2014/main" id="{4B83ADF0-032A-4441-9911-CCF2D6C841F4}"/>
              </a:ext>
            </a:extLst>
          </p:cNvPr>
          <p:cNvSpPr txBox="1">
            <a:spLocks/>
          </p:cNvSpPr>
          <p:nvPr/>
        </p:nvSpPr>
        <p:spPr>
          <a:xfrm>
            <a:off x="4375339" y="653891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377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人工智能学院           数据挖掘                课程团队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689044" y="2860650"/>
                <a:ext cx="4667111" cy="5043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smtClean="0">
                        <a:latin typeface="Cambria Math" panose="02040503050406030204" pitchFamily="18" charset="0"/>
                      </a:rPr>
                      <m:t>a</m:t>
                    </m:r>
                  </m:oMath>
                </a14:m>
                <a:r>
                  <a:rPr lang="en-US" altLang="zh-CN" dirty="0"/>
                  <a:t>=|SS|, SS =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 |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l-GR" altLang="zh-CN" i="1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i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l-GR" altLang="zh-CN" i="1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l-GR" altLang="zh-CN" i="1" dirty="0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  <m:sSubSup>
                          <m:sSubSup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sty m:val="p"/>
                              </m:rPr>
                              <a:rPr lang="el-GR" altLang="zh-CN" i="1" dirty="0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j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∗ </m:t>
                            </m:r>
                          </m:sup>
                        </m:sSubSup>
                        <m:r>
                          <m:rPr>
                            <m:nor/>
                          </m:rPr>
                          <a:rPr lang="zh-CN" altLang="en-US" dirty="0"/>
                          <m:t>，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044" y="2860650"/>
                <a:ext cx="4667111" cy="504369"/>
              </a:xfrm>
              <a:prstGeom prst="rect">
                <a:avLst/>
              </a:prstGeom>
              <a:blipFill>
                <a:blip r:embed="rId5"/>
                <a:stretch>
                  <a:fillRect b="-60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EE43B6C3-0588-4EE2-A006-E1A8BF09A4A7}"/>
                  </a:ext>
                </a:extLst>
              </p:cNvPr>
              <p:cNvSpPr txBox="1"/>
              <p:nvPr/>
            </p:nvSpPr>
            <p:spPr>
              <a:xfrm>
                <a:off x="5437422" y="2881174"/>
                <a:ext cx="4705840" cy="5043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altLang="zh-CN" dirty="0"/>
                  <a:t>=|SD|, SD =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 |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l-GR" altLang="zh-CN" i="1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i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l-GR" altLang="zh-CN" i="1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l-GR" altLang="zh-CN" i="1" dirty="0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  <m:sSubSup>
                          <m:sSubSup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  <m:t>≠</m:t>
                            </m:r>
                            <m:r>
                              <m:rPr>
                                <m:sty m:val="p"/>
                              </m:rPr>
                              <a:rPr lang="el-GR" altLang="zh-CN" i="1" dirty="0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j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∗ </m:t>
                            </m:r>
                          </m:sup>
                        </m:sSubSup>
                        <m:r>
                          <m:rPr>
                            <m:nor/>
                          </m:rPr>
                          <a:rPr lang="zh-CN" altLang="en-US" dirty="0"/>
                          <m:t>，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EE43B6C3-0588-4EE2-A006-E1A8BF09A4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7422" y="2881174"/>
                <a:ext cx="4705840" cy="504369"/>
              </a:xfrm>
              <a:prstGeom prst="rect">
                <a:avLst/>
              </a:prstGeom>
              <a:blipFill>
                <a:blip r:embed="rId6"/>
                <a:stretch>
                  <a:fillRect b="-73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8BEC88E0-7600-48A5-9DFA-FFFD5B568164}"/>
                  </a:ext>
                </a:extLst>
              </p:cNvPr>
              <p:cNvSpPr txBox="1"/>
              <p:nvPr/>
            </p:nvSpPr>
            <p:spPr>
              <a:xfrm>
                <a:off x="637519" y="3365019"/>
                <a:ext cx="4676729" cy="5043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en-US" altLang="zh-CN" dirty="0"/>
                  <a:t>=|DS|, DS =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 |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l-GR" altLang="zh-CN" i="1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i</m:t>
                            </m:r>
                          </m:sub>
                        </m:s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≠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l-GR" altLang="zh-CN" i="1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l-GR" altLang="zh-CN" i="1" dirty="0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  <m:sSubSup>
                          <m:sSubSup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sty m:val="p"/>
                              </m:rPr>
                              <a:rPr lang="el-GR" altLang="zh-CN" i="1" dirty="0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j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∗ </m:t>
                            </m:r>
                          </m:sup>
                        </m:sSubSup>
                        <m:r>
                          <m:rPr>
                            <m:nor/>
                          </m:rPr>
                          <a:rPr lang="zh-CN" altLang="en-US" dirty="0"/>
                          <m:t>，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8BEC88E0-7600-48A5-9DFA-FFFD5B5681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519" y="3365019"/>
                <a:ext cx="4676729" cy="504369"/>
              </a:xfrm>
              <a:prstGeom prst="rect">
                <a:avLst/>
              </a:prstGeom>
              <a:blipFill>
                <a:blip r:embed="rId7"/>
                <a:stretch>
                  <a:fillRect b="-60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ACE619D5-E53C-425B-B505-55305CA135D1}"/>
                  </a:ext>
                </a:extLst>
              </p:cNvPr>
              <p:cNvSpPr txBox="1"/>
              <p:nvPr/>
            </p:nvSpPr>
            <p:spPr>
              <a:xfrm>
                <a:off x="5437422" y="3377205"/>
                <a:ext cx="4829014" cy="5043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smtClean="0">
                        <a:latin typeface="Cambria Math" panose="02040503050406030204" pitchFamily="18" charset="0"/>
                      </a:rPr>
                      <m:t>d</m:t>
                    </m:r>
                  </m:oMath>
                </a14:m>
                <a:r>
                  <a:rPr lang="en-US" altLang="zh-CN" dirty="0"/>
                  <a:t>=|DD|, DD =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) |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l-GR" altLang="zh-CN" i="1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i</m:t>
                            </m:r>
                          </m:sub>
                        </m:sSub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≠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l-GR" altLang="zh-CN" i="1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l-GR" altLang="zh-CN" i="1" dirty="0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  <m:sSubSup>
                          <m:sSubSupPr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≠</m:t>
                            </m:r>
                            <m:r>
                              <a:rPr lang="en-US" altLang="zh-CN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l-GR" altLang="zh-CN" i="1" dirty="0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j</m:t>
                            </m:r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  <m:sup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∗ </m:t>
                            </m:r>
                          </m:sup>
                        </m:sSubSup>
                        <m:r>
                          <m:rPr>
                            <m:nor/>
                          </m:rPr>
                          <a:rPr lang="zh-CN" altLang="en-US" dirty="0"/>
                          <m:t>，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r>
                          <a:rPr lang="en-US" altLang="zh-C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ACE619D5-E53C-425B-B505-55305CA135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7422" y="3377205"/>
                <a:ext cx="4829014" cy="504369"/>
              </a:xfrm>
              <a:prstGeom prst="rect">
                <a:avLst/>
              </a:prstGeom>
              <a:blipFill>
                <a:blip r:embed="rId8"/>
                <a:stretch>
                  <a:fillRect b="-60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B5424B9-6895-49D1-B88F-7E80B99ACE77}"/>
                  </a:ext>
                </a:extLst>
              </p:cNvPr>
              <p:cNvSpPr txBox="1"/>
              <p:nvPr/>
            </p:nvSpPr>
            <p:spPr>
              <a:xfrm>
                <a:off x="421350" y="1410904"/>
                <a:ext cx="829483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/>
                  <a:t>对于数据集</a:t>
                </a:r>
                <a:r>
                  <a:rPr lang="en-US" altLang="zh-CN" dirty="0"/>
                  <a:t>D={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dirty="0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…,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altLang="zh-CN" dirty="0"/>
                  <a:t>}, </a:t>
                </a:r>
                <a:r>
                  <a:rPr lang="zh-CN" altLang="en-US" dirty="0"/>
                  <a:t>假定通过聚类得到的簇划分为 </a:t>
                </a:r>
                <a:r>
                  <a:rPr lang="en-US" altLang="zh-CN" dirty="0"/>
                  <a:t>C={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，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zh-CN" altLang="en-US" dirty="0"/>
                  <a:t>，</a:t>
                </a:r>
                <a:r>
                  <a:rPr lang="en-US" altLang="zh-CN" dirty="0"/>
                  <a:t>…,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altLang="zh-CN" dirty="0"/>
                  <a:t>},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FB5424B9-6895-49D1-B88F-7E80B99ACE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350" y="1410904"/>
                <a:ext cx="8294835" cy="369332"/>
              </a:xfrm>
              <a:prstGeom prst="rect">
                <a:avLst/>
              </a:prstGeom>
              <a:blipFill>
                <a:blip r:embed="rId9"/>
                <a:stretch>
                  <a:fillRect l="-588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0C97FD9B-F50D-4300-9C2C-F4070FBB2563}"/>
                  </a:ext>
                </a:extLst>
              </p:cNvPr>
              <p:cNvSpPr/>
              <p:nvPr/>
            </p:nvSpPr>
            <p:spPr>
              <a:xfrm>
                <a:off x="440791" y="1874894"/>
                <a:ext cx="1039201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/>
                  <a:t>参考模型给出的簇划分为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{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sSubSup>
                      <m:sSub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 …,</m:t>
                    </m:r>
                    <m:sSubSup>
                      <m:sSub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}, 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相应</m:t>
                    </m:r>
                  </m:oMath>
                </a14:m>
                <a:r>
                  <a:rPr lang="zh-CN" altLang="en-US" dirty="0"/>
                  <a:t>地，</a:t>
                </a:r>
                <a:r>
                  <a:rPr lang="el-GR" altLang="zh-CN" dirty="0">
                    <a:latin typeface="新宋体" panose="02010609030101010101" pitchFamily="49" charset="-122"/>
                    <a:ea typeface="新宋体" panose="02010609030101010101" pitchFamily="49" charset="-122"/>
                  </a:rPr>
                  <a:t>λ</a:t>
                </a:r>
                <a:r>
                  <a:rPr lang="zh-CN" altLang="en-US" dirty="0">
                    <a:latin typeface="新宋体" panose="02010609030101010101" pitchFamily="49" charset="-122"/>
                    <a:ea typeface="新宋体" panose="02010609030101010101" pitchFamily="49" charset="-122"/>
                  </a:rPr>
                  <a:t>和</a:t>
                </a:r>
                <a14:m>
                  <m:oMath xmlns:m="http://schemas.openxmlformats.org/officeDocument/2006/math">
                    <m:r>
                      <a:rPr lang="en-US" altLang="zh-CN" b="0" i="0" smtClean="0">
                        <a:latin typeface="Cambria Math" panose="02040503050406030204" pitchFamily="18" charset="0"/>
                        <a:ea typeface="新宋体" panose="02010609030101010101" pitchFamily="49" charset="-122"/>
                      </a:rPr>
                      <m:t> </m:t>
                    </m:r>
                    <m:sSup>
                      <m:sSupPr>
                        <m:ctrlPr>
                          <a:rPr lang="el-GR" altLang="zh-CN" i="1" smtClean="0">
                            <a:latin typeface="Cambria Math" panose="02040503050406030204" pitchFamily="18" charset="0"/>
                            <a:ea typeface="新宋体" panose="02010609030101010101" pitchFamily="49" charset="-122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altLang="zh-CN" i="1" smtClean="0">
                            <a:latin typeface="Cambria Math" panose="02040503050406030204" pitchFamily="18" charset="0"/>
                            <a:ea typeface="新宋体" panose="02010609030101010101" pitchFamily="49" charset="-122"/>
                          </a:rPr>
                          <m:t>λ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新宋体" panose="02010609030101010101" pitchFamily="49" charset="-122"/>
                          </a:rPr>
                          <m:t>∗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  <a:ea typeface="新宋体" panose="02010609030101010101" pitchFamily="49" charset="-122"/>
                      </a:rPr>
                      <m:t> </m:t>
                    </m:r>
                    <m:r>
                      <a:rPr lang="zh-CN" altLang="en-US" i="1">
                        <a:latin typeface="Cambria Math" panose="02040503050406030204" pitchFamily="18" charset="0"/>
                        <a:ea typeface="新宋体" panose="02010609030101010101" pitchFamily="49" charset="-122"/>
                      </a:rPr>
                      <m:t>分</m:t>
                    </m:r>
                    <m:r>
                      <a:rPr lang="zh-CN" altLang="en-US" i="1" smtClean="0">
                        <a:latin typeface="Cambria Math" panose="02040503050406030204" pitchFamily="18" charset="0"/>
                        <a:ea typeface="新宋体" panose="02010609030101010101" pitchFamily="49" charset="-122"/>
                      </a:rPr>
                      <m:t>别</m:t>
                    </m:r>
                    <m:r>
                      <a:rPr lang="zh-CN" altLang="en-US" i="1">
                        <a:latin typeface="Cambria Math" panose="02040503050406030204" pitchFamily="18" charset="0"/>
                        <a:ea typeface="新宋体" panose="02010609030101010101" pitchFamily="49" charset="-122"/>
                      </a:rPr>
                      <m:t>表述</m:t>
                    </m:r>
                  </m:oMath>
                </a14:m>
                <a:r>
                  <a:rPr lang="zh-CN" altLang="en-US" dirty="0"/>
                  <a:t>与</a:t>
                </a:r>
                <a:r>
                  <a:rPr lang="en-US" altLang="zh-CN" dirty="0"/>
                  <a:t>C</a:t>
                </a:r>
                <a:r>
                  <a:rPr lang="zh-CN" altLang="en-US" dirty="0"/>
                  <a:t>和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l-GR" altLang="zh-CN" i="1">
                            <a:latin typeface="Cambria Math" panose="02040503050406030204" pitchFamily="18" charset="0"/>
                            <a:ea typeface="新宋体" panose="02010609030101010101" pitchFamily="49" charset="-122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i="1" smtClean="0">
                            <a:latin typeface="Cambria Math" panose="02040503050406030204" pitchFamily="18" charset="0"/>
                            <a:ea typeface="新宋体" panose="02010609030101010101" pitchFamily="49" charset="-122"/>
                          </a:rPr>
                          <m:t>C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  <a:ea typeface="新宋体" panose="02010609030101010101" pitchFamily="49" charset="-122"/>
                          </a:rPr>
                          <m:t>∗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  <a:ea typeface="新宋体" panose="02010609030101010101" pitchFamily="49" charset="-122"/>
                      </a:rPr>
                      <m:t> </m:t>
                    </m:r>
                    <m:r>
                      <a:rPr lang="zh-CN" altLang="en-US" i="1">
                        <a:latin typeface="Cambria Math" panose="02040503050406030204" pitchFamily="18" charset="0"/>
                        <a:ea typeface="新宋体" panose="02010609030101010101" pitchFamily="49" charset="-122"/>
                      </a:rPr>
                      <m:t>对应</m:t>
                    </m:r>
                  </m:oMath>
                </a14:m>
                <a:r>
                  <a:rPr lang="zh-CN" altLang="en-US" dirty="0"/>
                  <a:t>地簇标记向量，</a:t>
                </a:r>
              </a:p>
            </p:txBody>
          </p:sp>
        </mc:Choice>
        <mc:Fallback xmlns="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0C97FD9B-F50D-4300-9C2C-F4070FBB256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791" y="1874894"/>
                <a:ext cx="10392012" cy="369332"/>
              </a:xfrm>
              <a:prstGeom prst="rect">
                <a:avLst/>
              </a:prstGeom>
              <a:blipFill>
                <a:blip r:embed="rId10"/>
                <a:stretch>
                  <a:fillRect l="-469" t="-15000" b="-28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>
            <a:extLst>
              <a:ext uri="{FF2B5EF4-FFF2-40B4-BE49-F238E27FC236}">
                <a16:creationId xmlns:a16="http://schemas.microsoft.com/office/drawing/2014/main" id="{D31A15E2-0E52-4F6D-8056-6852DCF055AF}"/>
              </a:ext>
            </a:extLst>
          </p:cNvPr>
          <p:cNvSpPr txBox="1"/>
          <p:nvPr/>
        </p:nvSpPr>
        <p:spPr>
          <a:xfrm>
            <a:off x="384805" y="2390549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将样本两两配对考虑，定义：</a:t>
            </a:r>
          </a:p>
        </p:txBody>
      </p:sp>
    </p:spTree>
    <p:extLst>
      <p:ext uri="{BB962C8B-B14F-4D97-AF65-F5344CB8AC3E}">
        <p14:creationId xmlns:p14="http://schemas.microsoft.com/office/powerpoint/2010/main" val="252378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2862</TotalTime>
  <Words>1199</Words>
  <Application>Microsoft Office PowerPoint</Application>
  <PresentationFormat>宽屏</PresentationFormat>
  <Paragraphs>203</Paragraphs>
  <Slides>19</Slides>
  <Notes>6</Notes>
  <HiddenSlides>1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42" baseType="lpstr">
      <vt:lpstr>-apple-system</vt:lpstr>
      <vt:lpstr>Arial Unicode MS</vt:lpstr>
      <vt:lpstr>DengXian</vt:lpstr>
      <vt:lpstr>DengXian</vt:lpstr>
      <vt:lpstr>等线 Light</vt:lpstr>
      <vt:lpstr>华文楷体</vt:lpstr>
      <vt:lpstr>楷体</vt:lpstr>
      <vt:lpstr>楷体_GB2312</vt:lpstr>
      <vt:lpstr>宋体</vt:lpstr>
      <vt:lpstr>Microsoft YaHei</vt:lpstr>
      <vt:lpstr>Microsoft YaHei</vt:lpstr>
      <vt:lpstr>新宋体</vt:lpstr>
      <vt:lpstr>Arial</vt:lpstr>
      <vt:lpstr>Calibri</vt:lpstr>
      <vt:lpstr>Calibri Light</vt:lpstr>
      <vt:lpstr>Cambria Math</vt:lpstr>
      <vt:lpstr>Century Gothic</vt:lpstr>
      <vt:lpstr>Segoe UI Light</vt:lpstr>
      <vt:lpstr>Times New Roman</vt:lpstr>
      <vt:lpstr>Verdana</vt:lpstr>
      <vt:lpstr>Wingdings</vt:lpstr>
      <vt:lpstr>OfficePLUS</vt:lpstr>
      <vt:lpstr>Office Theme</vt:lpstr>
      <vt:lpstr>PowerPoint 演示文稿</vt:lpstr>
      <vt:lpstr>PowerPoint 演示文稿</vt:lpstr>
      <vt:lpstr>PowerPoint 演示文稿</vt:lpstr>
      <vt:lpstr>PowerPoint 演示文稿</vt:lpstr>
      <vt:lpstr>估计聚类趋势</vt:lpstr>
      <vt:lpstr>霍普金斯统计量计算实例</vt:lpstr>
      <vt:lpstr>确定簇数</vt:lpstr>
      <vt:lpstr>测定聚类质量</vt:lpstr>
      <vt:lpstr>测定聚类质量---外在方法</vt:lpstr>
      <vt:lpstr>测定聚类质量---外在方法</vt:lpstr>
      <vt:lpstr>BCubed精度和召回率</vt:lpstr>
      <vt:lpstr>BCubed精度和召回率</vt:lpstr>
      <vt:lpstr>内在方法</vt:lpstr>
      <vt:lpstr>内在方法</vt:lpstr>
      <vt:lpstr>内在方法---轮廓系数（silhouette coefficient）</vt:lpstr>
      <vt:lpstr>内在方法---轮廓系数（silhouette coefficient）</vt:lpstr>
      <vt:lpstr>内在方法：CH系数（Calinski-Harabasz Index）</vt:lpstr>
      <vt:lpstr>内在方法：CH系数（Calinski-Harabasz Index）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Tony Wang</dc:creator>
  <cp:lastModifiedBy>别荣芳</cp:lastModifiedBy>
  <cp:revision>326</cp:revision>
  <cp:lastPrinted>2022-06-09T12:58:32Z</cp:lastPrinted>
  <dcterms:created xsi:type="dcterms:W3CDTF">2020-04-20T13:08:53Z</dcterms:created>
  <dcterms:modified xsi:type="dcterms:W3CDTF">2023-05-25T14:16:26Z</dcterms:modified>
</cp:coreProperties>
</file>